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NewJuneBold 1" panose="020B0604020202020204" charset="0"/>
      <p:regular r:id="rId13"/>
    </p:embeddedFont>
    <p:embeddedFont>
      <p:font typeface="NewJuneBold 2" panose="020B0604020202020204" charset="0"/>
      <p:regular r:id="rId14"/>
    </p:embeddedFont>
    <p:embeddedFont>
      <p:font typeface="NewJuneLight" panose="02000503030000020004" charset="0"/>
      <p:regular r:id="rId15"/>
    </p:embeddedFont>
    <p:embeddedFont>
      <p:font typeface="NewJuneRegular 1" panose="020B0604020202020204" charset="0"/>
      <p:regular r:id="rId16"/>
    </p:embeddedFont>
    <p:embeddedFont>
      <p:font typeface="NewJuneRegular 2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svg"/><Relationship Id="rId10" Type="http://schemas.openxmlformats.org/officeDocument/2006/relationships/image" Target="../media/image20.svg"/><Relationship Id="rId4" Type="http://schemas.openxmlformats.org/officeDocument/2006/relationships/image" Target="../media/image7.jpe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3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2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9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93388" y="778568"/>
            <a:ext cx="4245423" cy="2535081"/>
          </a:xfrm>
          <a:custGeom>
            <a:avLst/>
            <a:gdLst/>
            <a:ahLst/>
            <a:cxnLst/>
            <a:rect l="l" t="t" r="r" b="b"/>
            <a:pathLst>
              <a:path w="4245423" h="2535081">
                <a:moveTo>
                  <a:pt x="0" y="0"/>
                </a:moveTo>
                <a:lnTo>
                  <a:pt x="4245423" y="0"/>
                </a:lnTo>
                <a:lnTo>
                  <a:pt x="4245423" y="2535080"/>
                </a:lnTo>
                <a:lnTo>
                  <a:pt x="0" y="25350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1787" t="-399388" b="-13235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6357781" y="-5843108"/>
            <a:ext cx="20786376" cy="21973216"/>
          </a:xfrm>
          <a:custGeom>
            <a:avLst/>
            <a:gdLst/>
            <a:ahLst/>
            <a:cxnLst/>
            <a:rect l="l" t="t" r="r" b="b"/>
            <a:pathLst>
              <a:path w="20786376" h="21973216">
                <a:moveTo>
                  <a:pt x="0" y="0"/>
                </a:moveTo>
                <a:lnTo>
                  <a:pt x="20786376" y="0"/>
                </a:lnTo>
                <a:lnTo>
                  <a:pt x="20786376" y="21973216"/>
                </a:lnTo>
                <a:lnTo>
                  <a:pt x="0" y="219732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 l="-2854" r="-2854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028700" y="1504770"/>
            <a:ext cx="1226150" cy="911327"/>
          </a:xfrm>
          <a:custGeom>
            <a:avLst/>
            <a:gdLst/>
            <a:ahLst/>
            <a:cxnLst/>
            <a:rect l="l" t="t" r="r" b="b"/>
            <a:pathLst>
              <a:path w="1226150" h="911327">
                <a:moveTo>
                  <a:pt x="0" y="0"/>
                </a:moveTo>
                <a:lnTo>
                  <a:pt x="1226150" y="0"/>
                </a:lnTo>
                <a:lnTo>
                  <a:pt x="1226150" y="911328"/>
                </a:lnTo>
                <a:lnTo>
                  <a:pt x="0" y="9113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AutoShape 5"/>
          <p:cNvSpPr/>
          <p:nvPr/>
        </p:nvSpPr>
        <p:spPr>
          <a:xfrm flipV="1">
            <a:off x="2566487" y="1475716"/>
            <a:ext cx="0" cy="991908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2650965" y="1360186"/>
            <a:ext cx="1787465" cy="1162396"/>
          </a:xfrm>
          <a:custGeom>
            <a:avLst/>
            <a:gdLst/>
            <a:ahLst/>
            <a:cxnLst/>
            <a:rect l="l" t="t" r="r" b="b"/>
            <a:pathLst>
              <a:path w="1787465" h="1162396">
                <a:moveTo>
                  <a:pt x="0" y="0"/>
                </a:moveTo>
                <a:lnTo>
                  <a:pt x="1787465" y="0"/>
                </a:lnTo>
                <a:lnTo>
                  <a:pt x="1787465" y="1162396"/>
                </a:lnTo>
                <a:lnTo>
                  <a:pt x="0" y="1162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AutoShape 7"/>
          <p:cNvSpPr/>
          <p:nvPr/>
        </p:nvSpPr>
        <p:spPr>
          <a:xfrm flipV="1">
            <a:off x="4495751" y="1462822"/>
            <a:ext cx="0" cy="991908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Box 8"/>
          <p:cNvSpPr txBox="1"/>
          <p:nvPr/>
        </p:nvSpPr>
        <p:spPr>
          <a:xfrm rot="-600">
            <a:off x="1028846" y="3655742"/>
            <a:ext cx="15524283" cy="1306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00"/>
              </a:lnSpc>
            </a:pPr>
            <a:r>
              <a:rPr lang="en-US" sz="9800">
                <a:solidFill>
                  <a:srgbClr val="FFFFFF"/>
                </a:solidFill>
                <a:latin typeface="NewJuneBold 1"/>
                <a:ea typeface="NewJuneBold 1"/>
                <a:cs typeface="NewJuneBold 1"/>
                <a:sym typeface="NewJuneBold 1"/>
              </a:rPr>
              <a:t>Webinar</a:t>
            </a:r>
          </a:p>
        </p:txBody>
      </p:sp>
      <p:sp>
        <p:nvSpPr>
          <p:cNvPr id="9" name="TextBox 9"/>
          <p:cNvSpPr txBox="1"/>
          <p:nvPr/>
        </p:nvSpPr>
        <p:spPr>
          <a:xfrm rot="-600">
            <a:off x="1028801" y="5169912"/>
            <a:ext cx="15524283" cy="906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>
                <a:solidFill>
                  <a:srgbClr val="FFFFFF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  <p:sp>
        <p:nvSpPr>
          <p:cNvPr id="10" name="TextBox 10"/>
          <p:cNvSpPr txBox="1"/>
          <p:nvPr/>
        </p:nvSpPr>
        <p:spPr>
          <a:xfrm rot="-600">
            <a:off x="1028746" y="6452436"/>
            <a:ext cx="4880846" cy="433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3200">
                <a:solidFill>
                  <a:srgbClr val="FFFFFF"/>
                </a:solidFill>
                <a:latin typeface="NewJuneLight"/>
                <a:ea typeface="NewJuneLight"/>
                <a:cs typeface="NewJuneLight"/>
                <a:sym typeface="NewJuneLight"/>
              </a:rPr>
              <a:t>23 de setembro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Box 3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02</a:t>
            </a:r>
          </a:p>
        </p:txBody>
      </p:sp>
      <p:sp>
        <p:nvSpPr>
          <p:cNvPr id="4" name="TextBox 4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  <p:sp>
        <p:nvSpPr>
          <p:cNvPr id="5" name="TextBox 5"/>
          <p:cNvSpPr txBox="1"/>
          <p:nvPr/>
        </p:nvSpPr>
        <p:spPr>
          <a:xfrm rot="-600">
            <a:off x="1028783" y="1078135"/>
            <a:ext cx="7942353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Compromisso com a</a:t>
            </a:r>
          </a:p>
        </p:txBody>
      </p:sp>
      <p:sp>
        <p:nvSpPr>
          <p:cNvPr id="6" name="TextBox 6"/>
          <p:cNvSpPr txBox="1"/>
          <p:nvPr/>
        </p:nvSpPr>
        <p:spPr>
          <a:xfrm rot="-600">
            <a:off x="8698240" y="1078238"/>
            <a:ext cx="9126646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Segurança Rodoviária</a:t>
            </a:r>
          </a:p>
        </p:txBody>
      </p:sp>
      <p:sp>
        <p:nvSpPr>
          <p:cNvPr id="7" name="AutoShape 7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AutoShape 10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AutoShape 12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Box 13"/>
          <p:cNvSpPr txBox="1"/>
          <p:nvPr/>
        </p:nvSpPr>
        <p:spPr>
          <a:xfrm rot="-600">
            <a:off x="1234388" y="2579259"/>
            <a:ext cx="1230439" cy="489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3"/>
              </a:lnSpc>
            </a:pPr>
            <a:r>
              <a:rPr lang="en-US" sz="33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01</a:t>
            </a:r>
          </a:p>
        </p:txBody>
      </p:sp>
      <p:sp>
        <p:nvSpPr>
          <p:cNvPr id="14" name="AutoShape 14"/>
          <p:cNvSpPr/>
          <p:nvPr/>
        </p:nvSpPr>
        <p:spPr>
          <a:xfrm flipV="1">
            <a:off x="2002005" y="2809536"/>
            <a:ext cx="9652009" cy="1905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5" name="TextBox 15"/>
          <p:cNvSpPr txBox="1"/>
          <p:nvPr/>
        </p:nvSpPr>
        <p:spPr>
          <a:xfrm rot="-600">
            <a:off x="1224844" y="4639816"/>
            <a:ext cx="1230439" cy="489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3"/>
              </a:lnSpc>
            </a:pPr>
            <a:r>
              <a:rPr lang="en-US" sz="33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02</a:t>
            </a:r>
          </a:p>
        </p:txBody>
      </p:sp>
      <p:sp>
        <p:nvSpPr>
          <p:cNvPr id="16" name="AutoShape 16"/>
          <p:cNvSpPr/>
          <p:nvPr/>
        </p:nvSpPr>
        <p:spPr>
          <a:xfrm flipV="1">
            <a:off x="1992462" y="4870092"/>
            <a:ext cx="9652009" cy="1905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Box 17"/>
          <p:cNvSpPr txBox="1"/>
          <p:nvPr/>
        </p:nvSpPr>
        <p:spPr>
          <a:xfrm rot="-600">
            <a:off x="1224825" y="6681733"/>
            <a:ext cx="1230439" cy="489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3"/>
              </a:lnSpc>
            </a:pPr>
            <a:r>
              <a:rPr lang="en-US" sz="33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03</a:t>
            </a:r>
          </a:p>
        </p:txBody>
      </p:sp>
      <p:sp>
        <p:nvSpPr>
          <p:cNvPr id="18" name="AutoShape 18"/>
          <p:cNvSpPr/>
          <p:nvPr/>
        </p:nvSpPr>
        <p:spPr>
          <a:xfrm flipV="1">
            <a:off x="1992443" y="6912009"/>
            <a:ext cx="9652009" cy="1905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Box 19"/>
          <p:cNvSpPr txBox="1"/>
          <p:nvPr/>
        </p:nvSpPr>
        <p:spPr>
          <a:xfrm rot="-600">
            <a:off x="1243903" y="3131192"/>
            <a:ext cx="3421227" cy="385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0"/>
              </a:lnSpc>
            </a:pPr>
            <a:r>
              <a:rPr lang="en-US" sz="26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Prioridade</a:t>
            </a:r>
          </a:p>
        </p:txBody>
      </p:sp>
      <p:sp>
        <p:nvSpPr>
          <p:cNvPr id="20" name="TextBox 20"/>
          <p:cNvSpPr txBox="1"/>
          <p:nvPr/>
        </p:nvSpPr>
        <p:spPr>
          <a:xfrm rot="-600">
            <a:off x="1243920" y="3561280"/>
            <a:ext cx="9954520" cy="71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9"/>
              </a:lnSpc>
            </a:pPr>
            <a:r>
              <a:rPr lang="en-US" sz="2049" spc="57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A segurança rodoviária é uma prioridade para a Ascendi, enquanto operadora de infraestruturas rodoviárias.</a:t>
            </a:r>
          </a:p>
        </p:txBody>
      </p:sp>
      <p:sp>
        <p:nvSpPr>
          <p:cNvPr id="21" name="TextBox 21"/>
          <p:cNvSpPr txBox="1"/>
          <p:nvPr/>
        </p:nvSpPr>
        <p:spPr>
          <a:xfrm rot="-600">
            <a:off x="1234378" y="5196024"/>
            <a:ext cx="3421227" cy="385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0"/>
              </a:lnSpc>
            </a:pPr>
            <a:r>
              <a:rPr lang="en-US" sz="26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Sensibilização</a:t>
            </a:r>
          </a:p>
        </p:txBody>
      </p:sp>
      <p:sp>
        <p:nvSpPr>
          <p:cNvPr id="22" name="TextBox 22"/>
          <p:cNvSpPr txBox="1"/>
          <p:nvPr/>
        </p:nvSpPr>
        <p:spPr>
          <a:xfrm rot="-600">
            <a:off x="1243920" y="5601569"/>
            <a:ext cx="10133076" cy="71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9"/>
              </a:lnSpc>
            </a:pPr>
            <a:r>
              <a:rPr lang="en-US" sz="2049" spc="57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Para além da gestão da rede, desenvolvemos iniciativas de sensibilização</a:t>
            </a:r>
          </a:p>
          <a:p>
            <a:pPr algn="l">
              <a:lnSpc>
                <a:spcPts val="2869"/>
              </a:lnSpc>
            </a:pPr>
            <a:r>
              <a:rPr lang="en-US" sz="2049" spc="57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que promovem comportamentos mais seguros entre os utilizadores da estrada.</a:t>
            </a:r>
          </a:p>
        </p:txBody>
      </p:sp>
      <p:sp>
        <p:nvSpPr>
          <p:cNvPr id="23" name="TextBox 23"/>
          <p:cNvSpPr txBox="1"/>
          <p:nvPr/>
        </p:nvSpPr>
        <p:spPr>
          <a:xfrm rot="-600">
            <a:off x="1243903" y="7237888"/>
            <a:ext cx="4038532" cy="385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0"/>
              </a:lnSpc>
            </a:pPr>
            <a:r>
              <a:rPr lang="en-US" sz="26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Envolvimento do setor</a:t>
            </a:r>
          </a:p>
        </p:txBody>
      </p:sp>
      <p:sp>
        <p:nvSpPr>
          <p:cNvPr id="24" name="TextBox 24"/>
          <p:cNvSpPr txBox="1"/>
          <p:nvPr/>
        </p:nvSpPr>
        <p:spPr>
          <a:xfrm rot="-600">
            <a:off x="1243920" y="7652994"/>
            <a:ext cx="10684893" cy="71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9"/>
              </a:lnSpc>
            </a:pPr>
            <a:r>
              <a:rPr lang="en-US" sz="2049" spc="57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O envolvimento das empresas do setor dos transportes é essencial para fazer chegar estas mensagens diretamente aos motoristas, no seu contexto profissional.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3419" y="5024411"/>
            <a:ext cx="7796111" cy="3823437"/>
            <a:chOff x="0" y="0"/>
            <a:chExt cx="2053297" cy="10069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3297" cy="1006996"/>
            </a:xfrm>
            <a:custGeom>
              <a:avLst/>
              <a:gdLst/>
              <a:ahLst/>
              <a:cxnLst/>
              <a:rect l="l" t="t" r="r" b="b"/>
              <a:pathLst>
                <a:path w="2053297" h="1006996">
                  <a:moveTo>
                    <a:pt x="11917" y="0"/>
                  </a:moveTo>
                  <a:lnTo>
                    <a:pt x="2041380" y="0"/>
                  </a:lnTo>
                  <a:cubicBezTo>
                    <a:pt x="2047961" y="0"/>
                    <a:pt x="2053297" y="5335"/>
                    <a:pt x="2053297" y="11917"/>
                  </a:cubicBezTo>
                  <a:lnTo>
                    <a:pt x="2053297" y="995079"/>
                  </a:lnTo>
                  <a:cubicBezTo>
                    <a:pt x="2053297" y="998240"/>
                    <a:pt x="2052041" y="1001271"/>
                    <a:pt x="2049806" y="1003505"/>
                  </a:cubicBezTo>
                  <a:cubicBezTo>
                    <a:pt x="2047572" y="1005740"/>
                    <a:pt x="2044541" y="1006996"/>
                    <a:pt x="2041380" y="1006996"/>
                  </a:cubicBezTo>
                  <a:lnTo>
                    <a:pt x="11917" y="1006996"/>
                  </a:lnTo>
                  <a:cubicBezTo>
                    <a:pt x="5335" y="1006996"/>
                    <a:pt x="0" y="1001660"/>
                    <a:pt x="0" y="995079"/>
                  </a:cubicBezTo>
                  <a:lnTo>
                    <a:pt x="0" y="11917"/>
                  </a:lnTo>
                  <a:cubicBezTo>
                    <a:pt x="0" y="5335"/>
                    <a:pt x="5335" y="0"/>
                    <a:pt x="11917" y="0"/>
                  </a:cubicBezTo>
                  <a:close/>
                </a:path>
              </a:pathLst>
            </a:custGeom>
            <a:ln w="19050" cap="sq">
              <a:solidFill>
                <a:srgbClr val="AFDCF1">
                  <a:alpha val="7176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053297" cy="1006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48470" y="5024411"/>
            <a:ext cx="7796111" cy="3823437"/>
            <a:chOff x="0" y="0"/>
            <a:chExt cx="2053297" cy="10069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3297" cy="1006996"/>
            </a:xfrm>
            <a:custGeom>
              <a:avLst/>
              <a:gdLst/>
              <a:ahLst/>
              <a:cxnLst/>
              <a:rect l="l" t="t" r="r" b="b"/>
              <a:pathLst>
                <a:path w="2053297" h="1006996">
                  <a:moveTo>
                    <a:pt x="11917" y="0"/>
                  </a:moveTo>
                  <a:lnTo>
                    <a:pt x="2041380" y="0"/>
                  </a:lnTo>
                  <a:cubicBezTo>
                    <a:pt x="2047961" y="0"/>
                    <a:pt x="2053297" y="5335"/>
                    <a:pt x="2053297" y="11917"/>
                  </a:cubicBezTo>
                  <a:lnTo>
                    <a:pt x="2053297" y="995079"/>
                  </a:lnTo>
                  <a:cubicBezTo>
                    <a:pt x="2053297" y="998240"/>
                    <a:pt x="2052041" y="1001271"/>
                    <a:pt x="2049806" y="1003505"/>
                  </a:cubicBezTo>
                  <a:cubicBezTo>
                    <a:pt x="2047572" y="1005740"/>
                    <a:pt x="2044541" y="1006996"/>
                    <a:pt x="2041380" y="1006996"/>
                  </a:cubicBezTo>
                  <a:lnTo>
                    <a:pt x="11917" y="1006996"/>
                  </a:lnTo>
                  <a:cubicBezTo>
                    <a:pt x="5335" y="1006996"/>
                    <a:pt x="0" y="1001660"/>
                    <a:pt x="0" y="995079"/>
                  </a:cubicBezTo>
                  <a:lnTo>
                    <a:pt x="0" y="11917"/>
                  </a:lnTo>
                  <a:cubicBezTo>
                    <a:pt x="0" y="5335"/>
                    <a:pt x="5335" y="0"/>
                    <a:pt x="11917" y="0"/>
                  </a:cubicBezTo>
                  <a:close/>
                </a:path>
              </a:pathLst>
            </a:custGeom>
            <a:ln w="19050" cap="sq">
              <a:solidFill>
                <a:srgbClr val="AFDCF1">
                  <a:alpha val="7176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053297" cy="1006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63202" y="5148496"/>
            <a:ext cx="7556546" cy="3549292"/>
            <a:chOff x="0" y="0"/>
            <a:chExt cx="1170707" cy="5498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70707" cy="549878"/>
            </a:xfrm>
            <a:custGeom>
              <a:avLst/>
              <a:gdLst/>
              <a:ahLst/>
              <a:cxnLst/>
              <a:rect l="l" t="t" r="r" b="b"/>
              <a:pathLst>
                <a:path w="1170707" h="549878">
                  <a:moveTo>
                    <a:pt x="12294" y="0"/>
                  </a:moveTo>
                  <a:lnTo>
                    <a:pt x="1158412" y="0"/>
                  </a:lnTo>
                  <a:cubicBezTo>
                    <a:pt x="1161673" y="0"/>
                    <a:pt x="1164800" y="1295"/>
                    <a:pt x="1167106" y="3601"/>
                  </a:cubicBezTo>
                  <a:cubicBezTo>
                    <a:pt x="1169411" y="5907"/>
                    <a:pt x="1170707" y="9034"/>
                    <a:pt x="1170707" y="12294"/>
                  </a:cubicBezTo>
                  <a:lnTo>
                    <a:pt x="1170707" y="537584"/>
                  </a:lnTo>
                  <a:cubicBezTo>
                    <a:pt x="1170707" y="544374"/>
                    <a:pt x="1165202" y="549878"/>
                    <a:pt x="1158412" y="549878"/>
                  </a:cubicBezTo>
                  <a:lnTo>
                    <a:pt x="12294" y="549878"/>
                  </a:lnTo>
                  <a:cubicBezTo>
                    <a:pt x="5504" y="549878"/>
                    <a:pt x="0" y="544374"/>
                    <a:pt x="0" y="537584"/>
                  </a:cubicBezTo>
                  <a:lnTo>
                    <a:pt x="0" y="12294"/>
                  </a:lnTo>
                  <a:cubicBezTo>
                    <a:pt x="0" y="5504"/>
                    <a:pt x="5504" y="0"/>
                    <a:pt x="12294" y="0"/>
                  </a:cubicBezTo>
                  <a:close/>
                </a:path>
              </a:pathLst>
            </a:custGeom>
            <a:blipFill>
              <a:blip r:embed="rId2"/>
              <a:stretch>
                <a:fillRect t="-4734" b="-13404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3427352"/>
            <a:ext cx="8562038" cy="1330207"/>
            <a:chOff x="0" y="0"/>
            <a:chExt cx="11416050" cy="177361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1416050" cy="1773610"/>
              <a:chOff x="0" y="0"/>
              <a:chExt cx="2566889" cy="39879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566889" cy="398795"/>
              </a:xfrm>
              <a:custGeom>
                <a:avLst/>
                <a:gdLst/>
                <a:ahLst/>
                <a:cxnLst/>
                <a:rect l="l" t="t" r="r" b="b"/>
                <a:pathLst>
                  <a:path w="2566889" h="398795">
                    <a:moveTo>
                      <a:pt x="9532" y="0"/>
                    </a:moveTo>
                    <a:lnTo>
                      <a:pt x="2557356" y="0"/>
                    </a:lnTo>
                    <a:cubicBezTo>
                      <a:pt x="2559885" y="0"/>
                      <a:pt x="2562309" y="1004"/>
                      <a:pt x="2564097" y="2792"/>
                    </a:cubicBezTo>
                    <a:cubicBezTo>
                      <a:pt x="2565885" y="4580"/>
                      <a:pt x="2566889" y="7004"/>
                      <a:pt x="2566889" y="9532"/>
                    </a:cubicBezTo>
                    <a:lnTo>
                      <a:pt x="2566889" y="389262"/>
                    </a:lnTo>
                    <a:cubicBezTo>
                      <a:pt x="2566889" y="391790"/>
                      <a:pt x="2565885" y="394215"/>
                      <a:pt x="2564097" y="396003"/>
                    </a:cubicBezTo>
                    <a:cubicBezTo>
                      <a:pt x="2562309" y="397790"/>
                      <a:pt x="2559885" y="398795"/>
                      <a:pt x="2557356" y="398795"/>
                    </a:cubicBezTo>
                    <a:lnTo>
                      <a:pt x="9532" y="398795"/>
                    </a:lnTo>
                    <a:cubicBezTo>
                      <a:pt x="7004" y="398795"/>
                      <a:pt x="4580" y="397790"/>
                      <a:pt x="2792" y="396003"/>
                    </a:cubicBezTo>
                    <a:cubicBezTo>
                      <a:pt x="1004" y="394215"/>
                      <a:pt x="0" y="391790"/>
                      <a:pt x="0" y="389262"/>
                    </a:cubicBezTo>
                    <a:lnTo>
                      <a:pt x="0" y="9532"/>
                    </a:lnTo>
                    <a:cubicBezTo>
                      <a:pt x="0" y="7004"/>
                      <a:pt x="1004" y="4580"/>
                      <a:pt x="2792" y="2792"/>
                    </a:cubicBezTo>
                    <a:cubicBezTo>
                      <a:pt x="4580" y="1004"/>
                      <a:pt x="7004" y="0"/>
                      <a:pt x="9532" y="0"/>
                    </a:cubicBezTo>
                    <a:close/>
                  </a:path>
                </a:pathLst>
              </a:custGeom>
              <a:solidFill>
                <a:srgbClr val="EAF6FE">
                  <a:alpha val="71765"/>
                </a:srgbClr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0"/>
                <a:ext cx="2566889" cy="3987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341865" y="211111"/>
              <a:ext cx="1351388" cy="1351388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179C5"/>
              </a:solidFill>
            </p:spPr>
            <p:txBody>
              <a:bodyPr/>
              <a:lstStyle/>
              <a:p>
                <a:endParaRPr lang="pt-PT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0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595697" y="451322"/>
              <a:ext cx="843724" cy="759351"/>
            </a:xfrm>
            <a:custGeom>
              <a:avLst/>
              <a:gdLst/>
              <a:ahLst/>
              <a:cxnLst/>
              <a:rect l="l" t="t" r="r" b="b"/>
              <a:pathLst>
                <a:path w="843724" h="759351">
                  <a:moveTo>
                    <a:pt x="0" y="0"/>
                  </a:moveTo>
                  <a:lnTo>
                    <a:pt x="843724" y="0"/>
                  </a:lnTo>
                  <a:lnTo>
                    <a:pt x="843724" y="759351"/>
                  </a:lnTo>
                  <a:lnTo>
                    <a:pt x="0" y="759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18" name="AutoShape 18"/>
            <p:cNvSpPr/>
            <p:nvPr/>
          </p:nvSpPr>
          <p:spPr>
            <a:xfrm flipV="1">
              <a:off x="2207603" y="305875"/>
              <a:ext cx="0" cy="1161860"/>
            </a:xfrm>
            <a:prstGeom prst="line">
              <a:avLst/>
            </a:prstGeom>
            <a:ln w="22314" cap="flat">
              <a:solidFill>
                <a:srgbClr val="AFDCF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9" name="TextBox 19"/>
            <p:cNvSpPr txBox="1"/>
            <p:nvPr/>
          </p:nvSpPr>
          <p:spPr>
            <a:xfrm rot="-600">
              <a:off x="2720921" y="349117"/>
              <a:ext cx="8695034" cy="10849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03"/>
                </a:lnSpc>
              </a:pPr>
              <a:r>
                <a:rPr lang="en-US" sz="2811">
                  <a:solidFill>
                    <a:srgbClr val="008CCC"/>
                  </a:solidFill>
                  <a:latin typeface="NewJuneRegular 1"/>
                  <a:ea typeface="NewJuneRegular 1"/>
                  <a:cs typeface="NewJuneRegular 1"/>
                  <a:sym typeface="NewJuneRegular 1"/>
                </a:rPr>
                <a:t>Parar é apenas o primeiro momento. Proteger-se é o passo seguinte.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368252" y="5148496"/>
            <a:ext cx="7556546" cy="3549292"/>
            <a:chOff x="0" y="0"/>
            <a:chExt cx="1170707" cy="54987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70707" cy="549878"/>
            </a:xfrm>
            <a:custGeom>
              <a:avLst/>
              <a:gdLst/>
              <a:ahLst/>
              <a:cxnLst/>
              <a:rect l="l" t="t" r="r" b="b"/>
              <a:pathLst>
                <a:path w="1170707" h="549878">
                  <a:moveTo>
                    <a:pt x="12294" y="0"/>
                  </a:moveTo>
                  <a:lnTo>
                    <a:pt x="1158412" y="0"/>
                  </a:lnTo>
                  <a:cubicBezTo>
                    <a:pt x="1161673" y="0"/>
                    <a:pt x="1164800" y="1295"/>
                    <a:pt x="1167106" y="3601"/>
                  </a:cubicBezTo>
                  <a:cubicBezTo>
                    <a:pt x="1169411" y="5907"/>
                    <a:pt x="1170707" y="9034"/>
                    <a:pt x="1170707" y="12294"/>
                  </a:cubicBezTo>
                  <a:lnTo>
                    <a:pt x="1170707" y="537584"/>
                  </a:lnTo>
                  <a:cubicBezTo>
                    <a:pt x="1170707" y="544374"/>
                    <a:pt x="1165202" y="549878"/>
                    <a:pt x="1158412" y="549878"/>
                  </a:cubicBezTo>
                  <a:lnTo>
                    <a:pt x="12294" y="549878"/>
                  </a:lnTo>
                  <a:cubicBezTo>
                    <a:pt x="5504" y="549878"/>
                    <a:pt x="0" y="544374"/>
                    <a:pt x="0" y="537584"/>
                  </a:cubicBezTo>
                  <a:lnTo>
                    <a:pt x="0" y="12294"/>
                  </a:lnTo>
                  <a:cubicBezTo>
                    <a:pt x="0" y="5504"/>
                    <a:pt x="5504" y="0"/>
                    <a:pt x="12294" y="0"/>
                  </a:cubicBezTo>
                  <a:close/>
                </a:path>
              </a:pathLst>
            </a:custGeom>
            <a:blipFill>
              <a:blip r:embed="rId4"/>
              <a:stretch>
                <a:fillRect t="-7149" b="-14055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22" name="AutoShape 22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3" name="Freeform 23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4" name="Freeform 24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5" name="AutoShape 25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6" name="Freeform 26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7" name="AutoShape 27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8" name="AutoShape 28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9" name="TextBox 29"/>
          <p:cNvSpPr txBox="1"/>
          <p:nvPr/>
        </p:nvSpPr>
        <p:spPr>
          <a:xfrm rot="-600">
            <a:off x="1028783" y="1077467"/>
            <a:ext cx="15592063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O risco não termina quando o veículo para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8700" y="2239359"/>
            <a:ext cx="8796627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000000"/>
                </a:solidFill>
                <a:latin typeface="NewJuneLight"/>
                <a:ea typeface="NewJuneLight"/>
                <a:cs typeface="NewJuneLight"/>
                <a:sym typeface="NewJuneLight"/>
              </a:rPr>
              <a:t>Em caso de avaria ou incidente na autoestrada, permanecer junto do veículo ou na berma mantém o condutor exposto ao tráfego.</a:t>
            </a:r>
          </a:p>
        </p:txBody>
      </p:sp>
      <p:sp>
        <p:nvSpPr>
          <p:cNvPr id="31" name="TextBox 31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03</a:t>
            </a:r>
          </a:p>
        </p:txBody>
      </p:sp>
      <p:sp>
        <p:nvSpPr>
          <p:cNvPr id="32" name="TextBox 32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8905" end="13365"/>
                </p14:media>
              </p:ext>
            </p:extLst>
          </p:nvPr>
        </p:nvPicPr>
        <p:blipFill>
          <a:blip r:embed="rId4"/>
          <a:srcRect t="9195"/>
          <a:stretch>
            <a:fillRect/>
          </a:stretch>
        </p:blipFill>
        <p:spPr>
          <a:xfrm>
            <a:off x="1192331" y="1354433"/>
            <a:ext cx="15903339" cy="812301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04</a:t>
            </a:r>
          </a:p>
        </p:txBody>
      </p:sp>
      <p:sp>
        <p:nvSpPr>
          <p:cNvPr id="5" name="TextBox 5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-600">
            <a:off x="1028783" y="1078135"/>
            <a:ext cx="7942353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Em caso de paragem,</a:t>
            </a:r>
          </a:p>
        </p:txBody>
      </p:sp>
      <p:sp>
        <p:nvSpPr>
          <p:cNvPr id="3" name="TextBox 3"/>
          <p:cNvSpPr txBox="1"/>
          <p:nvPr/>
        </p:nvSpPr>
        <p:spPr>
          <a:xfrm rot="-600">
            <a:off x="1028783" y="1952669"/>
            <a:ext cx="9126646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como agir em segurança?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028700" y="4659842"/>
            <a:ext cx="3459176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5" name="AutoShape 5"/>
          <p:cNvSpPr/>
          <p:nvPr/>
        </p:nvSpPr>
        <p:spPr>
          <a:xfrm flipV="1">
            <a:off x="5350111" y="4659842"/>
            <a:ext cx="3459176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6" name="TextBox 6"/>
          <p:cNvSpPr txBox="1"/>
          <p:nvPr/>
        </p:nvSpPr>
        <p:spPr>
          <a:xfrm rot="-600">
            <a:off x="5350337" y="5548923"/>
            <a:ext cx="3458981" cy="2546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600">
                <a:solidFill>
                  <a:srgbClr val="424A52"/>
                </a:solidFill>
                <a:latin typeface="NewJuneLight"/>
                <a:ea typeface="NewJuneLight"/>
                <a:cs typeface="NewJuneLight"/>
                <a:sym typeface="NewJuneLight"/>
              </a:rPr>
              <a:t>Colocar o </a:t>
            </a:r>
            <a:r>
              <a:rPr lang="en-US" sz="26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triângulo sinalizador</a:t>
            </a:r>
            <a:r>
              <a:rPr lang="en-US" sz="2600">
                <a:solidFill>
                  <a:srgbClr val="424A52"/>
                </a:solidFill>
                <a:latin typeface="NewJuneLight"/>
                <a:ea typeface="NewJuneLight"/>
                <a:cs typeface="NewJuneLight"/>
                <a:sym typeface="NewJuneLight"/>
              </a:rPr>
              <a:t> a uma distância mínima de 30 metros e num local onde fique visível para os restantes condutores.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768215" y="-868711"/>
            <a:ext cx="13145911" cy="9859434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 flipH="1"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/>
              <a:stretch>
                <a:fillRect l="-6285" r="-6285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9" name="Freeform 9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AutoShape 11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AutoShape 13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4" name="AutoShape 14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5" name="AutoShape 15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6" name="TextBox 16"/>
          <p:cNvSpPr txBox="1"/>
          <p:nvPr/>
        </p:nvSpPr>
        <p:spPr>
          <a:xfrm rot="-600">
            <a:off x="1028784" y="3647234"/>
            <a:ext cx="1230439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 rot="-600">
            <a:off x="5350195" y="3647234"/>
            <a:ext cx="1230439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 rot="-600">
            <a:off x="1028744" y="4919205"/>
            <a:ext cx="1738229" cy="46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Sinalizar</a:t>
            </a:r>
          </a:p>
        </p:txBody>
      </p:sp>
      <p:sp>
        <p:nvSpPr>
          <p:cNvPr id="19" name="TextBox 19"/>
          <p:cNvSpPr txBox="1"/>
          <p:nvPr/>
        </p:nvSpPr>
        <p:spPr>
          <a:xfrm rot="-600">
            <a:off x="1028799" y="5548923"/>
            <a:ext cx="3458981" cy="1098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2600">
                <a:solidFill>
                  <a:srgbClr val="424A52"/>
                </a:solidFill>
                <a:latin typeface="NewJuneLight"/>
                <a:ea typeface="NewJuneLight"/>
                <a:cs typeface="NewJuneLight"/>
                <a:sym typeface="NewJuneLight"/>
              </a:rPr>
              <a:t>Ligar as </a:t>
            </a:r>
            <a:r>
              <a:rPr lang="en-US" sz="26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luzes de emergência</a:t>
            </a:r>
            <a:r>
              <a:rPr lang="en-US" sz="2600">
                <a:solidFill>
                  <a:srgbClr val="424A52"/>
                </a:solidFill>
                <a:latin typeface="NewJuneLight"/>
                <a:ea typeface="NewJuneLight"/>
                <a:cs typeface="NewJuneLight"/>
                <a:sym typeface="NewJuneLight"/>
              </a:rPr>
              <a:t> e vestir o </a:t>
            </a:r>
            <a:r>
              <a:rPr lang="en-US" sz="26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colete retrorrefletor</a:t>
            </a:r>
            <a:r>
              <a:rPr lang="en-US" sz="2600">
                <a:solidFill>
                  <a:srgbClr val="424A52"/>
                </a:solidFill>
                <a:latin typeface="NewJuneLight"/>
                <a:ea typeface="NewJuneLight"/>
                <a:cs typeface="NewJuneLight"/>
                <a:sym typeface="NewJuneLight"/>
              </a:rPr>
              <a:t>. </a:t>
            </a:r>
          </a:p>
        </p:txBody>
      </p:sp>
      <p:sp>
        <p:nvSpPr>
          <p:cNvPr id="20" name="TextBox 20"/>
          <p:cNvSpPr txBox="1"/>
          <p:nvPr/>
        </p:nvSpPr>
        <p:spPr>
          <a:xfrm rot="-600">
            <a:off x="5350155" y="4919205"/>
            <a:ext cx="1738229" cy="46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Alertar</a:t>
            </a:r>
          </a:p>
        </p:txBody>
      </p:sp>
      <p:sp>
        <p:nvSpPr>
          <p:cNvPr id="21" name="TextBox 21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05</a:t>
            </a:r>
          </a:p>
        </p:txBody>
      </p:sp>
      <p:sp>
        <p:nvSpPr>
          <p:cNvPr id="22" name="TextBox 22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599502"/>
            <a:ext cx="7775875" cy="4143597"/>
            <a:chOff x="0" y="0"/>
            <a:chExt cx="10367833" cy="5524797"/>
          </a:xfrm>
        </p:grpSpPr>
        <p:sp>
          <p:nvSpPr>
            <p:cNvPr id="3" name="TextBox 3"/>
            <p:cNvSpPr txBox="1"/>
            <p:nvPr/>
          </p:nvSpPr>
          <p:spPr>
            <a:xfrm rot="-600">
              <a:off x="110" y="47768"/>
              <a:ext cx="1640586" cy="1167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24"/>
                </a:lnSpc>
              </a:pPr>
              <a:r>
                <a:rPr lang="en-US" sz="6000">
                  <a:solidFill>
                    <a:srgbClr val="008CCC"/>
                  </a:solidFill>
                  <a:latin typeface="NewJuneBold 2"/>
                  <a:ea typeface="NewJuneBold 2"/>
                  <a:cs typeface="NewJuneBold 2"/>
                  <a:sym typeface="NewJuneBold 2"/>
                </a:rPr>
                <a:t>03</a:t>
              </a:r>
            </a:p>
          </p:txBody>
        </p:sp>
        <p:sp>
          <p:nvSpPr>
            <p:cNvPr id="4" name="AutoShape 4"/>
            <p:cNvSpPr/>
            <p:nvPr/>
          </p:nvSpPr>
          <p:spPr>
            <a:xfrm flipV="1">
              <a:off x="0" y="1413787"/>
              <a:ext cx="4612235" cy="0"/>
            </a:xfrm>
            <a:prstGeom prst="line">
              <a:avLst/>
            </a:prstGeom>
            <a:ln w="25400" cap="flat">
              <a:solidFill>
                <a:srgbClr val="AFDCF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5" name="TextBox 5"/>
            <p:cNvSpPr txBox="1"/>
            <p:nvPr/>
          </p:nvSpPr>
          <p:spPr>
            <a:xfrm rot="-600">
              <a:off x="5755708" y="47768"/>
              <a:ext cx="1640586" cy="11675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24"/>
                </a:lnSpc>
              </a:pPr>
              <a:r>
                <a:rPr lang="en-US" sz="6000">
                  <a:solidFill>
                    <a:srgbClr val="008CCC"/>
                  </a:solidFill>
                  <a:latin typeface="NewJuneBold 2"/>
                  <a:ea typeface="NewJuneBold 2"/>
                  <a:cs typeface="NewJuneBold 2"/>
                  <a:sym typeface="NewJuneBold 2"/>
                </a:rPr>
                <a:t>04</a:t>
              </a:r>
            </a:p>
          </p:txBody>
        </p:sp>
        <p:sp>
          <p:nvSpPr>
            <p:cNvPr id="6" name="AutoShape 6"/>
            <p:cNvSpPr/>
            <p:nvPr/>
          </p:nvSpPr>
          <p:spPr>
            <a:xfrm flipV="1">
              <a:off x="5755598" y="1413787"/>
              <a:ext cx="4612235" cy="0"/>
            </a:xfrm>
            <a:prstGeom prst="line">
              <a:avLst/>
            </a:prstGeom>
            <a:ln w="25400" cap="flat">
              <a:solidFill>
                <a:srgbClr val="AFDCF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7" name="TextBox 7"/>
            <p:cNvSpPr txBox="1"/>
            <p:nvPr/>
          </p:nvSpPr>
          <p:spPr>
            <a:xfrm rot="-600">
              <a:off x="396" y="1765856"/>
              <a:ext cx="3450300" cy="629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32"/>
                </a:lnSpc>
              </a:pPr>
              <a:r>
                <a:rPr lang="en-US" sz="3200">
                  <a:solidFill>
                    <a:srgbClr val="008CCC"/>
                  </a:solidFill>
                  <a:latin typeface="NewJuneBold 2"/>
                  <a:ea typeface="NewJuneBold 2"/>
                  <a:cs typeface="NewJuneBold 2"/>
                  <a:sym typeface="NewJuneBold 2"/>
                </a:rPr>
                <a:t>Proteger-se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 rot="-600">
              <a:off x="595" y="2605578"/>
              <a:ext cx="4611975" cy="2918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0"/>
                </a:lnSpc>
              </a:pPr>
              <a:r>
                <a:rPr lang="en-US" sz="2600">
                  <a:solidFill>
                    <a:srgbClr val="424A52"/>
                  </a:solidFill>
                  <a:latin typeface="NewJuneLight"/>
                  <a:ea typeface="NewJuneLight"/>
                  <a:cs typeface="NewJuneLight"/>
                  <a:sym typeface="NewJuneLight"/>
                </a:rPr>
                <a:t>Afastar-se da faixa de rodagem e permanecer num local seguro, idealmente atrás das </a:t>
              </a:r>
              <a:r>
                <a:rPr lang="en-US" sz="2600">
                  <a:solidFill>
                    <a:srgbClr val="008CCC"/>
                  </a:solidFill>
                  <a:latin typeface="NewJuneLight"/>
                  <a:ea typeface="NewJuneLight"/>
                  <a:cs typeface="NewJuneLight"/>
                  <a:sym typeface="NewJuneLight"/>
                </a:rPr>
                <a:t>guardas de segurança</a:t>
              </a:r>
              <a:r>
                <a:rPr lang="en-US" sz="2600">
                  <a:solidFill>
                    <a:srgbClr val="424A52"/>
                  </a:solidFill>
                  <a:latin typeface="NewJuneLight"/>
                  <a:ea typeface="NewJuneLight"/>
                  <a:cs typeface="NewJuneLight"/>
                  <a:sym typeface="NewJuneLight"/>
                </a:rPr>
                <a:t>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 rot="-600">
              <a:off x="5768583" y="1766054"/>
              <a:ext cx="3450300" cy="6298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32"/>
                </a:lnSpc>
              </a:pPr>
              <a:r>
                <a:rPr lang="en-US" sz="3200">
                  <a:solidFill>
                    <a:srgbClr val="008CCC"/>
                  </a:solidFill>
                  <a:latin typeface="NewJuneBold 2"/>
                  <a:ea typeface="NewJuneBold 2"/>
                  <a:cs typeface="NewJuneBold 2"/>
                  <a:sym typeface="NewJuneBold 2"/>
                </a:rPr>
                <a:t>Assistência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 rot="-600">
              <a:off x="5768657" y="2605824"/>
              <a:ext cx="4062861" cy="1471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70"/>
                </a:lnSpc>
              </a:pPr>
              <a:r>
                <a:rPr lang="en-US" sz="2600">
                  <a:solidFill>
                    <a:srgbClr val="424A52"/>
                  </a:solidFill>
                  <a:latin typeface="NewJuneLight"/>
                  <a:ea typeface="NewJuneLight"/>
                  <a:cs typeface="NewJuneLight"/>
                  <a:sym typeface="NewJuneLight"/>
                </a:rPr>
                <a:t>Contactar os meios de </a:t>
              </a:r>
              <a:r>
                <a:rPr lang="en-US" sz="2600">
                  <a:solidFill>
                    <a:srgbClr val="008CCC"/>
                  </a:solidFill>
                  <a:latin typeface="NewJuneLight"/>
                  <a:ea typeface="NewJuneLight"/>
                  <a:cs typeface="NewJuneLight"/>
                  <a:sym typeface="NewJuneLight"/>
                </a:rPr>
                <a:t>assistência</a:t>
              </a:r>
              <a:r>
                <a:rPr lang="en-US" sz="2600">
                  <a:solidFill>
                    <a:srgbClr val="424A52"/>
                  </a:solidFill>
                  <a:latin typeface="NewJuneLight"/>
                  <a:ea typeface="NewJuneLight"/>
                  <a:cs typeface="NewJuneLight"/>
                  <a:sym typeface="NewJuneLight"/>
                </a:rPr>
                <a:t> adequados.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716208" y="-7957145"/>
            <a:ext cx="22686554" cy="16947868"/>
            <a:chOff x="0" y="0"/>
            <a:chExt cx="812800" cy="607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607198"/>
            </a:xfrm>
            <a:custGeom>
              <a:avLst/>
              <a:gdLst/>
              <a:ahLst/>
              <a:cxnLst/>
              <a:rect l="l" t="t" r="r" b="b"/>
              <a:pathLst>
                <a:path w="812800" h="607198">
                  <a:moveTo>
                    <a:pt x="203200" y="0"/>
                  </a:moveTo>
                  <a:lnTo>
                    <a:pt x="812800" y="0"/>
                  </a:lnTo>
                  <a:lnTo>
                    <a:pt x="609600" y="607198"/>
                  </a:lnTo>
                  <a:lnTo>
                    <a:pt x="0" y="607198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2"/>
              <a:stretch>
                <a:fillRect l="-28692" t="-57766" r="-69313" b="-19156"/>
              </a:stretch>
            </a:blipFill>
          </p:spPr>
          <p:txBody>
            <a:bodyPr/>
            <a:lstStyle/>
            <a:p>
              <a:endParaRPr lang="pt-PT"/>
            </a:p>
          </p:txBody>
        </p:sp>
      </p:grpSp>
      <p:sp>
        <p:nvSpPr>
          <p:cNvPr id="13" name="TextBox 13"/>
          <p:cNvSpPr txBox="1"/>
          <p:nvPr/>
        </p:nvSpPr>
        <p:spPr>
          <a:xfrm rot="-600">
            <a:off x="1028783" y="1078135"/>
            <a:ext cx="7942353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Em caso de paragem,</a:t>
            </a:r>
          </a:p>
        </p:txBody>
      </p:sp>
      <p:sp>
        <p:nvSpPr>
          <p:cNvPr id="14" name="TextBox 14"/>
          <p:cNvSpPr txBox="1"/>
          <p:nvPr/>
        </p:nvSpPr>
        <p:spPr>
          <a:xfrm rot="-600">
            <a:off x="1028783" y="1952669"/>
            <a:ext cx="9126646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como agir em segurança?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Freeform 16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7" name="AutoShape 17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8" name="Freeform 18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9" name="AutoShape 19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0" name="AutoShape 20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1" name="AutoShape 21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2" name="TextBox 22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06</a:t>
            </a:r>
          </a:p>
        </p:txBody>
      </p:sp>
      <p:sp>
        <p:nvSpPr>
          <p:cNvPr id="23" name="TextBox 23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AutoShape 5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AutoShape 7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8" name="AutoShape 8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12012839" y="960396"/>
            <a:ext cx="5246461" cy="7451870"/>
          </a:xfrm>
          <a:custGeom>
            <a:avLst/>
            <a:gdLst/>
            <a:ahLst/>
            <a:cxnLst/>
            <a:rect l="l" t="t" r="r" b="b"/>
            <a:pathLst>
              <a:path w="5246461" h="7451870">
                <a:moveTo>
                  <a:pt x="0" y="0"/>
                </a:moveTo>
                <a:lnTo>
                  <a:pt x="5246461" y="0"/>
                </a:lnTo>
                <a:lnTo>
                  <a:pt x="5246461" y="7451869"/>
                </a:lnTo>
                <a:lnTo>
                  <a:pt x="0" y="7451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9050" cap="sq">
            <a:solidFill>
              <a:srgbClr val="009DDC"/>
            </a:solidFill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Box 10"/>
          <p:cNvSpPr txBox="1"/>
          <p:nvPr/>
        </p:nvSpPr>
        <p:spPr>
          <a:xfrm rot="-600">
            <a:off x="1028783" y="1077645"/>
            <a:ext cx="13548184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Paragem na Via</a:t>
            </a:r>
          </a:p>
        </p:txBody>
      </p:sp>
      <p:sp>
        <p:nvSpPr>
          <p:cNvPr id="11" name="TextBox 11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07</a:t>
            </a:r>
          </a:p>
        </p:txBody>
      </p:sp>
      <p:sp>
        <p:nvSpPr>
          <p:cNvPr id="12" name="TextBox 12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19" y="2138151"/>
            <a:ext cx="6469868" cy="63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2249">
                <a:solidFill>
                  <a:srgbClr val="008CCC"/>
                </a:solidFill>
                <a:latin typeface="NewJuneRegular 1"/>
                <a:ea typeface="NewJuneRegular 1"/>
                <a:cs typeface="NewJuneRegular 1"/>
                <a:sym typeface="NewJuneRegular 1"/>
              </a:rPr>
              <a:t>Uma campanha de sensibilização dirigida aos condutores de veículos pesados</a:t>
            </a:r>
          </a:p>
        </p:txBody>
      </p:sp>
      <p:sp>
        <p:nvSpPr>
          <p:cNvPr id="14" name="TextBox 14"/>
          <p:cNvSpPr txBox="1"/>
          <p:nvPr/>
        </p:nvSpPr>
        <p:spPr>
          <a:xfrm rot="-600">
            <a:off x="1028744" y="3613682"/>
            <a:ext cx="3421227" cy="46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Objetivo</a:t>
            </a:r>
          </a:p>
        </p:txBody>
      </p:sp>
      <p:sp>
        <p:nvSpPr>
          <p:cNvPr id="15" name="TextBox 15"/>
          <p:cNvSpPr txBox="1"/>
          <p:nvPr/>
        </p:nvSpPr>
        <p:spPr>
          <a:xfrm rot="-600">
            <a:off x="1028763" y="4225320"/>
            <a:ext cx="7816959" cy="855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64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Reforçar os comportamentos de segurança a adotar em situações de avaria ou incidente na autoestrada.</a:t>
            </a:r>
          </a:p>
        </p:txBody>
      </p:sp>
      <p:sp>
        <p:nvSpPr>
          <p:cNvPr id="16" name="TextBox 16"/>
          <p:cNvSpPr txBox="1"/>
          <p:nvPr/>
        </p:nvSpPr>
        <p:spPr>
          <a:xfrm rot="-600">
            <a:off x="1028744" y="6299903"/>
            <a:ext cx="3421227" cy="46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Abordagem</a:t>
            </a:r>
          </a:p>
        </p:txBody>
      </p:sp>
      <p:sp>
        <p:nvSpPr>
          <p:cNvPr id="17" name="TextBox 17"/>
          <p:cNvSpPr txBox="1"/>
          <p:nvPr/>
        </p:nvSpPr>
        <p:spPr>
          <a:xfrm rot="-600">
            <a:off x="1028725" y="6911506"/>
            <a:ext cx="8222383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64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Uma mensagem simples, visual e orientada para a ação.</a:t>
            </a:r>
          </a:p>
        </p:txBody>
      </p:sp>
      <p:sp>
        <p:nvSpPr>
          <p:cNvPr id="18" name="AutoShape 18"/>
          <p:cNvSpPr/>
          <p:nvPr/>
        </p:nvSpPr>
        <p:spPr>
          <a:xfrm flipV="1">
            <a:off x="1028719" y="5730982"/>
            <a:ext cx="9652009" cy="1905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AutoShape 4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AutoShape 6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7" name="AutoShape 7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8" name="AutoShape 8"/>
          <p:cNvSpPr/>
          <p:nvPr/>
        </p:nvSpPr>
        <p:spPr>
          <a:xfrm flipV="1">
            <a:off x="1021562" y="3340229"/>
            <a:ext cx="4243482" cy="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887179" y="3243555"/>
            <a:ext cx="193348" cy="193348"/>
          </a:xfrm>
          <a:custGeom>
            <a:avLst/>
            <a:gdLst/>
            <a:ahLst/>
            <a:cxnLst/>
            <a:rect l="l" t="t" r="r" b="b"/>
            <a:pathLst>
              <a:path w="193348" h="193348">
                <a:moveTo>
                  <a:pt x="0" y="0"/>
                </a:moveTo>
                <a:lnTo>
                  <a:pt x="193348" y="0"/>
                </a:lnTo>
                <a:lnTo>
                  <a:pt x="193348" y="193348"/>
                </a:lnTo>
                <a:lnTo>
                  <a:pt x="0" y="1933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AutoShape 10"/>
          <p:cNvSpPr/>
          <p:nvPr/>
        </p:nvSpPr>
        <p:spPr>
          <a:xfrm flipV="1">
            <a:off x="5332752" y="3340229"/>
            <a:ext cx="4243482" cy="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5198369" y="3243555"/>
            <a:ext cx="193348" cy="193348"/>
          </a:xfrm>
          <a:custGeom>
            <a:avLst/>
            <a:gdLst/>
            <a:ahLst/>
            <a:cxnLst/>
            <a:rect l="l" t="t" r="r" b="b"/>
            <a:pathLst>
              <a:path w="193348" h="193348">
                <a:moveTo>
                  <a:pt x="0" y="0"/>
                </a:moveTo>
                <a:lnTo>
                  <a:pt x="193348" y="0"/>
                </a:lnTo>
                <a:lnTo>
                  <a:pt x="193348" y="193348"/>
                </a:lnTo>
                <a:lnTo>
                  <a:pt x="0" y="1933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AutoShape 12"/>
          <p:cNvSpPr/>
          <p:nvPr/>
        </p:nvSpPr>
        <p:spPr>
          <a:xfrm flipV="1">
            <a:off x="9574128" y="3340229"/>
            <a:ext cx="4243482" cy="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>
            <a:off x="9439745" y="3243555"/>
            <a:ext cx="193348" cy="193348"/>
          </a:xfrm>
          <a:custGeom>
            <a:avLst/>
            <a:gdLst/>
            <a:ahLst/>
            <a:cxnLst/>
            <a:rect l="l" t="t" r="r" b="b"/>
            <a:pathLst>
              <a:path w="193348" h="193348">
                <a:moveTo>
                  <a:pt x="0" y="0"/>
                </a:moveTo>
                <a:lnTo>
                  <a:pt x="193348" y="0"/>
                </a:lnTo>
                <a:lnTo>
                  <a:pt x="193348" y="193348"/>
                </a:lnTo>
                <a:lnTo>
                  <a:pt x="0" y="1933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AutoShape 14"/>
          <p:cNvSpPr/>
          <p:nvPr/>
        </p:nvSpPr>
        <p:spPr>
          <a:xfrm>
            <a:off x="13894843" y="3340229"/>
            <a:ext cx="3416284" cy="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5" name="Freeform 15"/>
          <p:cNvSpPr/>
          <p:nvPr/>
        </p:nvSpPr>
        <p:spPr>
          <a:xfrm>
            <a:off x="13760460" y="3243555"/>
            <a:ext cx="193348" cy="193348"/>
          </a:xfrm>
          <a:custGeom>
            <a:avLst/>
            <a:gdLst/>
            <a:ahLst/>
            <a:cxnLst/>
            <a:rect l="l" t="t" r="r" b="b"/>
            <a:pathLst>
              <a:path w="193348" h="193348">
                <a:moveTo>
                  <a:pt x="0" y="0"/>
                </a:moveTo>
                <a:lnTo>
                  <a:pt x="193348" y="0"/>
                </a:lnTo>
                <a:lnTo>
                  <a:pt x="193348" y="193348"/>
                </a:lnTo>
                <a:lnTo>
                  <a:pt x="0" y="1933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6" name="Group 16"/>
          <p:cNvGrpSpPr/>
          <p:nvPr/>
        </p:nvGrpSpPr>
        <p:grpSpPr>
          <a:xfrm>
            <a:off x="877654" y="5166170"/>
            <a:ext cx="3680501" cy="2446763"/>
            <a:chOff x="0" y="0"/>
            <a:chExt cx="570206" cy="37906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70206" cy="379068"/>
            </a:xfrm>
            <a:custGeom>
              <a:avLst/>
              <a:gdLst/>
              <a:ahLst/>
              <a:cxnLst/>
              <a:rect l="l" t="t" r="r" b="b"/>
              <a:pathLst>
                <a:path w="570206" h="379068">
                  <a:moveTo>
                    <a:pt x="8414" y="0"/>
                  </a:moveTo>
                  <a:lnTo>
                    <a:pt x="561792" y="0"/>
                  </a:lnTo>
                  <a:cubicBezTo>
                    <a:pt x="566439" y="0"/>
                    <a:pt x="570206" y="3767"/>
                    <a:pt x="570206" y="8414"/>
                  </a:cubicBezTo>
                  <a:lnTo>
                    <a:pt x="570206" y="370654"/>
                  </a:lnTo>
                  <a:cubicBezTo>
                    <a:pt x="570206" y="372885"/>
                    <a:pt x="569319" y="375025"/>
                    <a:pt x="567741" y="376603"/>
                  </a:cubicBezTo>
                  <a:cubicBezTo>
                    <a:pt x="566164" y="378181"/>
                    <a:pt x="564023" y="379068"/>
                    <a:pt x="561792" y="379068"/>
                  </a:cubicBezTo>
                  <a:lnTo>
                    <a:pt x="8414" y="379068"/>
                  </a:lnTo>
                  <a:cubicBezTo>
                    <a:pt x="3767" y="379068"/>
                    <a:pt x="0" y="375300"/>
                    <a:pt x="0" y="370654"/>
                  </a:cubicBezTo>
                  <a:lnTo>
                    <a:pt x="0" y="8414"/>
                  </a:lnTo>
                  <a:cubicBezTo>
                    <a:pt x="0" y="3767"/>
                    <a:pt x="3767" y="0"/>
                    <a:pt x="8414" y="0"/>
                  </a:cubicBezTo>
                  <a:close/>
                </a:path>
              </a:pathLst>
            </a:custGeom>
            <a:blipFill>
              <a:blip r:embed="rId6"/>
              <a:stretch>
                <a:fillRect t="-65540" b="-35267"/>
              </a:stretch>
            </a:blipFill>
            <a:ln w="19050" cap="sq">
              <a:solidFill>
                <a:srgbClr val="009DDC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198369" y="5166170"/>
            <a:ext cx="3680501" cy="2446763"/>
            <a:chOff x="0" y="0"/>
            <a:chExt cx="570206" cy="37906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0206" cy="379068"/>
            </a:xfrm>
            <a:custGeom>
              <a:avLst/>
              <a:gdLst/>
              <a:ahLst/>
              <a:cxnLst/>
              <a:rect l="l" t="t" r="r" b="b"/>
              <a:pathLst>
                <a:path w="570206" h="379068">
                  <a:moveTo>
                    <a:pt x="8414" y="0"/>
                  </a:moveTo>
                  <a:lnTo>
                    <a:pt x="561792" y="0"/>
                  </a:lnTo>
                  <a:cubicBezTo>
                    <a:pt x="566439" y="0"/>
                    <a:pt x="570206" y="3767"/>
                    <a:pt x="570206" y="8414"/>
                  </a:cubicBezTo>
                  <a:lnTo>
                    <a:pt x="570206" y="370654"/>
                  </a:lnTo>
                  <a:cubicBezTo>
                    <a:pt x="570206" y="372885"/>
                    <a:pt x="569319" y="375025"/>
                    <a:pt x="567741" y="376603"/>
                  </a:cubicBezTo>
                  <a:cubicBezTo>
                    <a:pt x="566164" y="378181"/>
                    <a:pt x="564023" y="379068"/>
                    <a:pt x="561792" y="379068"/>
                  </a:cubicBezTo>
                  <a:lnTo>
                    <a:pt x="8414" y="379068"/>
                  </a:lnTo>
                  <a:cubicBezTo>
                    <a:pt x="3767" y="379068"/>
                    <a:pt x="0" y="375300"/>
                    <a:pt x="0" y="370654"/>
                  </a:cubicBezTo>
                  <a:lnTo>
                    <a:pt x="0" y="8414"/>
                  </a:lnTo>
                  <a:cubicBezTo>
                    <a:pt x="0" y="3767"/>
                    <a:pt x="3767" y="0"/>
                    <a:pt x="8414" y="0"/>
                  </a:cubicBezTo>
                  <a:close/>
                </a:path>
              </a:pathLst>
            </a:custGeom>
            <a:blipFill>
              <a:blip r:embed="rId7"/>
              <a:stretch>
                <a:fillRect l="-427" r="-23938"/>
              </a:stretch>
            </a:blipFill>
            <a:ln w="19050" cap="sq">
              <a:solidFill>
                <a:srgbClr val="009DDC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58795" y="5166170"/>
            <a:ext cx="3680501" cy="2446763"/>
            <a:chOff x="0" y="0"/>
            <a:chExt cx="570206" cy="3790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0206" cy="379068"/>
            </a:xfrm>
            <a:custGeom>
              <a:avLst/>
              <a:gdLst/>
              <a:ahLst/>
              <a:cxnLst/>
              <a:rect l="l" t="t" r="r" b="b"/>
              <a:pathLst>
                <a:path w="570206" h="379068">
                  <a:moveTo>
                    <a:pt x="8414" y="0"/>
                  </a:moveTo>
                  <a:lnTo>
                    <a:pt x="561792" y="0"/>
                  </a:lnTo>
                  <a:cubicBezTo>
                    <a:pt x="566439" y="0"/>
                    <a:pt x="570206" y="3767"/>
                    <a:pt x="570206" y="8414"/>
                  </a:cubicBezTo>
                  <a:lnTo>
                    <a:pt x="570206" y="370654"/>
                  </a:lnTo>
                  <a:cubicBezTo>
                    <a:pt x="570206" y="372885"/>
                    <a:pt x="569319" y="375025"/>
                    <a:pt x="567741" y="376603"/>
                  </a:cubicBezTo>
                  <a:cubicBezTo>
                    <a:pt x="566164" y="378181"/>
                    <a:pt x="564023" y="379068"/>
                    <a:pt x="561792" y="379068"/>
                  </a:cubicBezTo>
                  <a:lnTo>
                    <a:pt x="8414" y="379068"/>
                  </a:lnTo>
                  <a:cubicBezTo>
                    <a:pt x="3767" y="379068"/>
                    <a:pt x="0" y="375300"/>
                    <a:pt x="0" y="370654"/>
                  </a:cubicBezTo>
                  <a:lnTo>
                    <a:pt x="0" y="8414"/>
                  </a:lnTo>
                  <a:cubicBezTo>
                    <a:pt x="0" y="3767"/>
                    <a:pt x="3767" y="0"/>
                    <a:pt x="8414" y="0"/>
                  </a:cubicBezTo>
                  <a:close/>
                </a:path>
              </a:pathLst>
            </a:custGeom>
            <a:blipFill>
              <a:blip r:embed="rId8"/>
              <a:stretch>
                <a:fillRect t="-4987" b="-1129"/>
              </a:stretch>
            </a:blipFill>
            <a:ln w="19050" cap="sq">
              <a:solidFill>
                <a:srgbClr val="009DDC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729845" y="5166170"/>
            <a:ext cx="3680501" cy="2446763"/>
            <a:chOff x="0" y="0"/>
            <a:chExt cx="570206" cy="37906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70206" cy="379068"/>
            </a:xfrm>
            <a:custGeom>
              <a:avLst/>
              <a:gdLst/>
              <a:ahLst/>
              <a:cxnLst/>
              <a:rect l="l" t="t" r="r" b="b"/>
              <a:pathLst>
                <a:path w="570206" h="379068">
                  <a:moveTo>
                    <a:pt x="8414" y="0"/>
                  </a:moveTo>
                  <a:lnTo>
                    <a:pt x="561792" y="0"/>
                  </a:lnTo>
                  <a:cubicBezTo>
                    <a:pt x="566439" y="0"/>
                    <a:pt x="570206" y="3767"/>
                    <a:pt x="570206" y="8414"/>
                  </a:cubicBezTo>
                  <a:lnTo>
                    <a:pt x="570206" y="370654"/>
                  </a:lnTo>
                  <a:cubicBezTo>
                    <a:pt x="570206" y="372885"/>
                    <a:pt x="569319" y="375025"/>
                    <a:pt x="567741" y="376603"/>
                  </a:cubicBezTo>
                  <a:cubicBezTo>
                    <a:pt x="566164" y="378181"/>
                    <a:pt x="564023" y="379068"/>
                    <a:pt x="561792" y="379068"/>
                  </a:cubicBezTo>
                  <a:lnTo>
                    <a:pt x="8414" y="379068"/>
                  </a:lnTo>
                  <a:cubicBezTo>
                    <a:pt x="3767" y="379068"/>
                    <a:pt x="0" y="375300"/>
                    <a:pt x="0" y="370654"/>
                  </a:cubicBezTo>
                  <a:lnTo>
                    <a:pt x="0" y="8414"/>
                  </a:lnTo>
                  <a:cubicBezTo>
                    <a:pt x="0" y="3767"/>
                    <a:pt x="3767" y="0"/>
                    <a:pt x="8414" y="0"/>
                  </a:cubicBezTo>
                  <a:close/>
                </a:path>
              </a:pathLst>
            </a:custGeom>
            <a:blipFill>
              <a:blip r:embed="rId9"/>
              <a:stretch>
                <a:fillRect l="-3690" t="-5655" r="-5247"/>
              </a:stretch>
            </a:blipFill>
            <a:ln w="19050" cap="sq">
              <a:solidFill>
                <a:srgbClr val="009DDC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77654" y="7870108"/>
            <a:ext cx="16532692" cy="799956"/>
            <a:chOff x="0" y="0"/>
            <a:chExt cx="4956482" cy="23982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956482" cy="239826"/>
            </a:xfrm>
            <a:custGeom>
              <a:avLst/>
              <a:gdLst/>
              <a:ahLst/>
              <a:cxnLst/>
              <a:rect l="l" t="t" r="r" b="b"/>
              <a:pathLst>
                <a:path w="4956482" h="239826">
                  <a:moveTo>
                    <a:pt x="5619" y="0"/>
                  </a:moveTo>
                  <a:lnTo>
                    <a:pt x="4950862" y="0"/>
                  </a:lnTo>
                  <a:cubicBezTo>
                    <a:pt x="4952353" y="0"/>
                    <a:pt x="4953782" y="592"/>
                    <a:pt x="4954836" y="1646"/>
                  </a:cubicBezTo>
                  <a:cubicBezTo>
                    <a:pt x="4955889" y="2700"/>
                    <a:pt x="4956482" y="4129"/>
                    <a:pt x="4956482" y="5619"/>
                  </a:cubicBezTo>
                  <a:lnTo>
                    <a:pt x="4956482" y="234207"/>
                  </a:lnTo>
                  <a:cubicBezTo>
                    <a:pt x="4956482" y="235697"/>
                    <a:pt x="4955889" y="237126"/>
                    <a:pt x="4954836" y="238180"/>
                  </a:cubicBezTo>
                  <a:cubicBezTo>
                    <a:pt x="4953782" y="239234"/>
                    <a:pt x="4952353" y="239826"/>
                    <a:pt x="4950862" y="239826"/>
                  </a:cubicBezTo>
                  <a:lnTo>
                    <a:pt x="5619" y="239826"/>
                  </a:lnTo>
                  <a:cubicBezTo>
                    <a:pt x="4129" y="239826"/>
                    <a:pt x="2700" y="239234"/>
                    <a:pt x="1646" y="238180"/>
                  </a:cubicBezTo>
                  <a:cubicBezTo>
                    <a:pt x="592" y="237126"/>
                    <a:pt x="0" y="235697"/>
                    <a:pt x="0" y="234207"/>
                  </a:cubicBezTo>
                  <a:lnTo>
                    <a:pt x="0" y="5619"/>
                  </a:lnTo>
                  <a:cubicBezTo>
                    <a:pt x="0" y="4129"/>
                    <a:pt x="592" y="2700"/>
                    <a:pt x="1646" y="1646"/>
                  </a:cubicBezTo>
                  <a:cubicBezTo>
                    <a:pt x="2700" y="592"/>
                    <a:pt x="4129" y="0"/>
                    <a:pt x="5619" y="0"/>
                  </a:cubicBezTo>
                  <a:close/>
                </a:path>
              </a:pathLst>
            </a:custGeom>
            <a:solidFill>
              <a:srgbClr val="EAF6FE">
                <a:alpha val="71765"/>
              </a:srgbClr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4956482" cy="239826"/>
            </a:xfrm>
            <a:prstGeom prst="rect">
              <a:avLst/>
            </a:prstGeom>
          </p:spPr>
          <p:txBody>
            <a:bodyPr lIns="44628" tIns="44628" rIns="44628" bIns="44628" rtlCol="0" anchor="ctr"/>
            <a:lstStyle/>
            <a:p>
              <a:pPr algn="ctr">
                <a:lnSpc>
                  <a:spcPts val="2880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1403593" y="8013912"/>
            <a:ext cx="580540" cy="557318"/>
          </a:xfrm>
          <a:custGeom>
            <a:avLst/>
            <a:gdLst/>
            <a:ahLst/>
            <a:cxnLst/>
            <a:rect l="l" t="t" r="r" b="b"/>
            <a:pathLst>
              <a:path w="580540" h="557318">
                <a:moveTo>
                  <a:pt x="0" y="0"/>
                </a:moveTo>
                <a:lnTo>
                  <a:pt x="580540" y="0"/>
                </a:lnTo>
                <a:lnTo>
                  <a:pt x="580540" y="557318"/>
                </a:lnTo>
                <a:lnTo>
                  <a:pt x="0" y="5573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8" name="AutoShape 28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9" name="TextBox 29"/>
          <p:cNvSpPr txBox="1"/>
          <p:nvPr/>
        </p:nvSpPr>
        <p:spPr>
          <a:xfrm rot="-600">
            <a:off x="1028783" y="1077645"/>
            <a:ext cx="13548184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Uma campanha presente</a:t>
            </a:r>
          </a:p>
        </p:txBody>
      </p:sp>
      <p:sp>
        <p:nvSpPr>
          <p:cNvPr id="30" name="TextBox 30"/>
          <p:cNvSpPr txBox="1"/>
          <p:nvPr/>
        </p:nvSpPr>
        <p:spPr>
          <a:xfrm rot="-600">
            <a:off x="1028783" y="1952581"/>
            <a:ext cx="10140763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no dia a dia dos motoristas</a:t>
            </a:r>
          </a:p>
        </p:txBody>
      </p:sp>
      <p:sp>
        <p:nvSpPr>
          <p:cNvPr id="31" name="TextBox 31"/>
          <p:cNvSpPr txBox="1"/>
          <p:nvPr/>
        </p:nvSpPr>
        <p:spPr>
          <a:xfrm rot="-600">
            <a:off x="887218" y="3562491"/>
            <a:ext cx="1230439" cy="40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01</a:t>
            </a:r>
          </a:p>
        </p:txBody>
      </p:sp>
      <p:sp>
        <p:nvSpPr>
          <p:cNvPr id="32" name="TextBox 32"/>
          <p:cNvSpPr txBox="1"/>
          <p:nvPr/>
        </p:nvSpPr>
        <p:spPr>
          <a:xfrm rot="-600">
            <a:off x="887206" y="4025659"/>
            <a:ext cx="3421227" cy="2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9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Espaços físicos</a:t>
            </a:r>
          </a:p>
        </p:txBody>
      </p:sp>
      <p:sp>
        <p:nvSpPr>
          <p:cNvPr id="33" name="TextBox 33"/>
          <p:cNvSpPr txBox="1"/>
          <p:nvPr/>
        </p:nvSpPr>
        <p:spPr>
          <a:xfrm rot="-600">
            <a:off x="887221" y="4402935"/>
            <a:ext cx="1927573" cy="47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1"/>
              </a:lnSpc>
            </a:pPr>
            <a:r>
              <a:rPr lang="en-US" sz="1650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Cartazes e flyers nas instalações.</a:t>
            </a:r>
          </a:p>
        </p:txBody>
      </p:sp>
      <p:sp>
        <p:nvSpPr>
          <p:cNvPr id="34" name="TextBox 34"/>
          <p:cNvSpPr txBox="1"/>
          <p:nvPr/>
        </p:nvSpPr>
        <p:spPr>
          <a:xfrm rot="-600">
            <a:off x="5198408" y="3562491"/>
            <a:ext cx="1230439" cy="40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02</a:t>
            </a:r>
          </a:p>
        </p:txBody>
      </p:sp>
      <p:sp>
        <p:nvSpPr>
          <p:cNvPr id="35" name="TextBox 35"/>
          <p:cNvSpPr txBox="1"/>
          <p:nvPr/>
        </p:nvSpPr>
        <p:spPr>
          <a:xfrm rot="-600">
            <a:off x="5198396" y="4025659"/>
            <a:ext cx="3421227" cy="2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9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Canais internos</a:t>
            </a:r>
          </a:p>
        </p:txBody>
      </p:sp>
      <p:sp>
        <p:nvSpPr>
          <p:cNvPr id="36" name="TextBox 36"/>
          <p:cNvSpPr txBox="1"/>
          <p:nvPr/>
        </p:nvSpPr>
        <p:spPr>
          <a:xfrm rot="-600">
            <a:off x="5198411" y="4402825"/>
            <a:ext cx="3193542" cy="47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1"/>
              </a:lnSpc>
            </a:pPr>
            <a:r>
              <a:rPr lang="en-US" sz="1650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Portal interno, intranet ou outros canais digitais da empresa.</a:t>
            </a:r>
          </a:p>
        </p:txBody>
      </p:sp>
      <p:sp>
        <p:nvSpPr>
          <p:cNvPr id="37" name="TextBox 37"/>
          <p:cNvSpPr txBox="1"/>
          <p:nvPr/>
        </p:nvSpPr>
        <p:spPr>
          <a:xfrm rot="-600">
            <a:off x="9439784" y="3562491"/>
            <a:ext cx="1230439" cy="40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03</a:t>
            </a:r>
          </a:p>
        </p:txBody>
      </p:sp>
      <p:sp>
        <p:nvSpPr>
          <p:cNvPr id="38" name="TextBox 38"/>
          <p:cNvSpPr txBox="1"/>
          <p:nvPr/>
        </p:nvSpPr>
        <p:spPr>
          <a:xfrm rot="-600">
            <a:off x="9439772" y="4025659"/>
            <a:ext cx="3421227" cy="2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9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Comunicação operacional</a:t>
            </a:r>
          </a:p>
        </p:txBody>
      </p:sp>
      <p:sp>
        <p:nvSpPr>
          <p:cNvPr id="39" name="TextBox 39"/>
          <p:cNvSpPr txBox="1"/>
          <p:nvPr/>
        </p:nvSpPr>
        <p:spPr>
          <a:xfrm rot="-600">
            <a:off x="9439806" y="4402818"/>
            <a:ext cx="3271939" cy="705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1"/>
              </a:lnSpc>
            </a:pPr>
            <a:r>
              <a:rPr lang="en-US" sz="1650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Gestor de Tráfego e outros contactos da operação com os motoristas.</a:t>
            </a:r>
          </a:p>
        </p:txBody>
      </p:sp>
      <p:sp>
        <p:nvSpPr>
          <p:cNvPr id="40" name="TextBox 40"/>
          <p:cNvSpPr txBox="1"/>
          <p:nvPr/>
        </p:nvSpPr>
        <p:spPr>
          <a:xfrm rot="-600">
            <a:off x="13760487" y="4025659"/>
            <a:ext cx="3421227" cy="29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9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Trimble ou equivalente</a:t>
            </a:r>
          </a:p>
        </p:txBody>
      </p:sp>
      <p:sp>
        <p:nvSpPr>
          <p:cNvPr id="41" name="TextBox 41"/>
          <p:cNvSpPr txBox="1"/>
          <p:nvPr/>
        </p:nvSpPr>
        <p:spPr>
          <a:xfrm rot="-600">
            <a:off x="13760502" y="4402818"/>
            <a:ext cx="3271939" cy="477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1"/>
              </a:lnSpc>
            </a:pPr>
            <a:r>
              <a:rPr lang="en-US" sz="1650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Sistema para envio direto de mensagens aos motoristas.</a:t>
            </a:r>
          </a:p>
        </p:txBody>
      </p:sp>
      <p:sp>
        <p:nvSpPr>
          <p:cNvPr id="42" name="TextBox 42"/>
          <p:cNvSpPr txBox="1"/>
          <p:nvPr/>
        </p:nvSpPr>
        <p:spPr>
          <a:xfrm rot="-600">
            <a:off x="7700236" y="8092016"/>
            <a:ext cx="7623188" cy="38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8"/>
              </a:lnSpc>
            </a:pPr>
            <a:r>
              <a:rPr lang="en-US" sz="267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diferentes momentos do dia do motorista.</a:t>
            </a:r>
          </a:p>
        </p:txBody>
      </p:sp>
      <p:sp>
        <p:nvSpPr>
          <p:cNvPr id="43" name="TextBox 43"/>
          <p:cNvSpPr txBox="1"/>
          <p:nvPr/>
        </p:nvSpPr>
        <p:spPr>
          <a:xfrm rot="-600">
            <a:off x="2338773" y="8092165"/>
            <a:ext cx="5912548" cy="38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8"/>
              </a:lnSpc>
            </a:pPr>
            <a:r>
              <a:rPr lang="en-US" sz="267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A mesma mensagem, ao longo de</a:t>
            </a:r>
          </a:p>
        </p:txBody>
      </p:sp>
      <p:sp>
        <p:nvSpPr>
          <p:cNvPr id="44" name="TextBox 44"/>
          <p:cNvSpPr txBox="1"/>
          <p:nvPr/>
        </p:nvSpPr>
        <p:spPr>
          <a:xfrm rot="-600">
            <a:off x="13760499" y="3562491"/>
            <a:ext cx="1230439" cy="405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1"/>
              </a:lnSpc>
            </a:pPr>
            <a:r>
              <a:rPr lang="en-US" sz="2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04</a:t>
            </a:r>
          </a:p>
        </p:txBody>
      </p:sp>
      <p:sp>
        <p:nvSpPr>
          <p:cNvPr id="45" name="TextBox 45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08</a:t>
            </a:r>
          </a:p>
        </p:txBody>
      </p:sp>
      <p:sp>
        <p:nvSpPr>
          <p:cNvPr id="46" name="TextBox 46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Box 3"/>
          <p:cNvSpPr txBox="1"/>
          <p:nvPr/>
        </p:nvSpPr>
        <p:spPr>
          <a:xfrm rot="-600">
            <a:off x="1047817" y="3064950"/>
            <a:ext cx="1230439" cy="67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9"/>
              </a:lnSpc>
            </a:pPr>
            <a:r>
              <a:rPr lang="en-US" sz="4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01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2173541" y="3351386"/>
            <a:ext cx="4243482" cy="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5" name="TextBox 5"/>
          <p:cNvSpPr txBox="1"/>
          <p:nvPr/>
        </p:nvSpPr>
        <p:spPr>
          <a:xfrm rot="-600">
            <a:off x="6842450" y="3055425"/>
            <a:ext cx="1230439" cy="67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9"/>
              </a:lnSpc>
            </a:pPr>
            <a:r>
              <a:rPr lang="en-US" sz="4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02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7968174" y="3341861"/>
            <a:ext cx="4243482" cy="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Box 7"/>
          <p:cNvSpPr txBox="1"/>
          <p:nvPr/>
        </p:nvSpPr>
        <p:spPr>
          <a:xfrm rot="-600">
            <a:off x="12516561" y="3055425"/>
            <a:ext cx="1230439" cy="67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9"/>
              </a:lnSpc>
            </a:pPr>
            <a:r>
              <a:rPr lang="en-US" sz="4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03</a:t>
            </a:r>
          </a:p>
        </p:txBody>
      </p:sp>
      <p:sp>
        <p:nvSpPr>
          <p:cNvPr id="8" name="AutoShape 8"/>
          <p:cNvSpPr/>
          <p:nvPr/>
        </p:nvSpPr>
        <p:spPr>
          <a:xfrm flipV="1">
            <a:off x="13642285" y="3341861"/>
            <a:ext cx="4243482" cy="0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5624848" y="4396109"/>
            <a:ext cx="156801" cy="307454"/>
          </a:xfrm>
          <a:custGeom>
            <a:avLst/>
            <a:gdLst/>
            <a:ahLst/>
            <a:cxnLst/>
            <a:rect l="l" t="t" r="r" b="b"/>
            <a:pathLst>
              <a:path w="156801" h="307454">
                <a:moveTo>
                  <a:pt x="0" y="0"/>
                </a:moveTo>
                <a:lnTo>
                  <a:pt x="156801" y="0"/>
                </a:lnTo>
                <a:lnTo>
                  <a:pt x="156801" y="307454"/>
                </a:lnTo>
                <a:lnTo>
                  <a:pt x="0" y="307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1417254" y="4396109"/>
            <a:ext cx="156801" cy="307454"/>
          </a:xfrm>
          <a:custGeom>
            <a:avLst/>
            <a:gdLst/>
            <a:ahLst/>
            <a:cxnLst/>
            <a:rect l="l" t="t" r="r" b="b"/>
            <a:pathLst>
              <a:path w="156801" h="307454">
                <a:moveTo>
                  <a:pt x="0" y="0"/>
                </a:moveTo>
                <a:lnTo>
                  <a:pt x="156802" y="0"/>
                </a:lnTo>
                <a:lnTo>
                  <a:pt x="156802" y="307454"/>
                </a:lnTo>
                <a:lnTo>
                  <a:pt x="0" y="307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11" name="Group 11"/>
          <p:cNvGrpSpPr/>
          <p:nvPr/>
        </p:nvGrpSpPr>
        <p:grpSpPr>
          <a:xfrm>
            <a:off x="877654" y="7754879"/>
            <a:ext cx="16532692" cy="799956"/>
            <a:chOff x="0" y="0"/>
            <a:chExt cx="4956482" cy="2398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56482" cy="239826"/>
            </a:xfrm>
            <a:custGeom>
              <a:avLst/>
              <a:gdLst/>
              <a:ahLst/>
              <a:cxnLst/>
              <a:rect l="l" t="t" r="r" b="b"/>
              <a:pathLst>
                <a:path w="4956482" h="239826">
                  <a:moveTo>
                    <a:pt x="5619" y="0"/>
                  </a:moveTo>
                  <a:lnTo>
                    <a:pt x="4950862" y="0"/>
                  </a:lnTo>
                  <a:cubicBezTo>
                    <a:pt x="4952353" y="0"/>
                    <a:pt x="4953782" y="592"/>
                    <a:pt x="4954836" y="1646"/>
                  </a:cubicBezTo>
                  <a:cubicBezTo>
                    <a:pt x="4955889" y="2700"/>
                    <a:pt x="4956482" y="4129"/>
                    <a:pt x="4956482" y="5619"/>
                  </a:cubicBezTo>
                  <a:lnTo>
                    <a:pt x="4956482" y="234207"/>
                  </a:lnTo>
                  <a:cubicBezTo>
                    <a:pt x="4956482" y="235697"/>
                    <a:pt x="4955889" y="237126"/>
                    <a:pt x="4954836" y="238180"/>
                  </a:cubicBezTo>
                  <a:cubicBezTo>
                    <a:pt x="4953782" y="239234"/>
                    <a:pt x="4952353" y="239826"/>
                    <a:pt x="4950862" y="239826"/>
                  </a:cubicBezTo>
                  <a:lnTo>
                    <a:pt x="5619" y="239826"/>
                  </a:lnTo>
                  <a:cubicBezTo>
                    <a:pt x="4129" y="239826"/>
                    <a:pt x="2700" y="239234"/>
                    <a:pt x="1646" y="238180"/>
                  </a:cubicBezTo>
                  <a:cubicBezTo>
                    <a:pt x="592" y="237126"/>
                    <a:pt x="0" y="235697"/>
                    <a:pt x="0" y="234207"/>
                  </a:cubicBezTo>
                  <a:lnTo>
                    <a:pt x="0" y="5619"/>
                  </a:lnTo>
                  <a:cubicBezTo>
                    <a:pt x="0" y="4129"/>
                    <a:pt x="592" y="2700"/>
                    <a:pt x="1646" y="1646"/>
                  </a:cubicBezTo>
                  <a:cubicBezTo>
                    <a:pt x="2700" y="592"/>
                    <a:pt x="4129" y="0"/>
                    <a:pt x="5619" y="0"/>
                  </a:cubicBezTo>
                  <a:close/>
                </a:path>
              </a:pathLst>
            </a:custGeom>
            <a:solidFill>
              <a:srgbClr val="EAF6FE">
                <a:alpha val="71765"/>
              </a:srgbClr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4956482" cy="239826"/>
            </a:xfrm>
            <a:prstGeom prst="rect">
              <a:avLst/>
            </a:prstGeom>
          </p:spPr>
          <p:txBody>
            <a:bodyPr lIns="44628" tIns="44628" rIns="44628" bIns="44628" rtlCol="0" anchor="ctr"/>
            <a:lstStyle/>
            <a:p>
              <a:pPr algn="ctr">
                <a:lnSpc>
                  <a:spcPts val="288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24778" y="7859922"/>
            <a:ext cx="876145" cy="608921"/>
          </a:xfrm>
          <a:custGeom>
            <a:avLst/>
            <a:gdLst/>
            <a:ahLst/>
            <a:cxnLst/>
            <a:rect l="l" t="t" r="r" b="b"/>
            <a:pathLst>
              <a:path w="876145" h="608921">
                <a:moveTo>
                  <a:pt x="0" y="0"/>
                </a:moveTo>
                <a:lnTo>
                  <a:pt x="876145" y="0"/>
                </a:lnTo>
                <a:lnTo>
                  <a:pt x="876145" y="608920"/>
                </a:lnTo>
                <a:lnTo>
                  <a:pt x="0" y="6089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5" name="Freeform 15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Freeform 16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7" name="AutoShape 17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18" name="Freeform 18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9" name="AutoShape 19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20" name="AutoShape 20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21" name="Group 21"/>
          <p:cNvGrpSpPr/>
          <p:nvPr/>
        </p:nvGrpSpPr>
        <p:grpSpPr>
          <a:xfrm>
            <a:off x="6842383" y="5606056"/>
            <a:ext cx="3143771" cy="1648373"/>
            <a:chOff x="0" y="0"/>
            <a:chExt cx="827989" cy="4341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27989" cy="434139"/>
            </a:xfrm>
            <a:custGeom>
              <a:avLst/>
              <a:gdLst/>
              <a:ahLst/>
              <a:cxnLst/>
              <a:rect l="l" t="t" r="r" b="b"/>
              <a:pathLst>
                <a:path w="827989" h="434139">
                  <a:moveTo>
                    <a:pt x="0" y="0"/>
                  </a:moveTo>
                  <a:lnTo>
                    <a:pt x="827989" y="0"/>
                  </a:lnTo>
                  <a:lnTo>
                    <a:pt x="827989" y="434139"/>
                  </a:lnTo>
                  <a:lnTo>
                    <a:pt x="0" y="434139"/>
                  </a:ln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9525"/>
              <a:ext cx="827989" cy="42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7150025" y="6040798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grpSp>
        <p:nvGrpSpPr>
          <p:cNvPr id="25" name="Group 25"/>
          <p:cNvGrpSpPr/>
          <p:nvPr/>
        </p:nvGrpSpPr>
        <p:grpSpPr>
          <a:xfrm>
            <a:off x="971676" y="5484200"/>
            <a:ext cx="3777787" cy="572467"/>
            <a:chOff x="0" y="0"/>
            <a:chExt cx="994973" cy="1507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94973" cy="150773"/>
            </a:xfrm>
            <a:custGeom>
              <a:avLst/>
              <a:gdLst/>
              <a:ahLst/>
              <a:cxnLst/>
              <a:rect l="l" t="t" r="r" b="b"/>
              <a:pathLst>
                <a:path w="994973" h="150773">
                  <a:moveTo>
                    <a:pt x="0" y="0"/>
                  </a:moveTo>
                  <a:lnTo>
                    <a:pt x="994973" y="0"/>
                  </a:lnTo>
                  <a:lnTo>
                    <a:pt x="994973" y="150773"/>
                  </a:lnTo>
                  <a:lnTo>
                    <a:pt x="0" y="150773"/>
                  </a:ln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9525"/>
              <a:ext cx="994973" cy="141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1676" y="6123756"/>
            <a:ext cx="4050417" cy="572467"/>
            <a:chOff x="0" y="0"/>
            <a:chExt cx="1066777" cy="15077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66777" cy="150773"/>
            </a:xfrm>
            <a:custGeom>
              <a:avLst/>
              <a:gdLst/>
              <a:ahLst/>
              <a:cxnLst/>
              <a:rect l="l" t="t" r="r" b="b"/>
              <a:pathLst>
                <a:path w="1066777" h="150773">
                  <a:moveTo>
                    <a:pt x="0" y="0"/>
                  </a:moveTo>
                  <a:lnTo>
                    <a:pt x="1066777" y="0"/>
                  </a:lnTo>
                  <a:lnTo>
                    <a:pt x="1066777" y="150773"/>
                  </a:lnTo>
                  <a:lnTo>
                    <a:pt x="0" y="150773"/>
                  </a:ln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9525"/>
              <a:ext cx="1066777" cy="141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71676" y="6763312"/>
            <a:ext cx="4370642" cy="572467"/>
            <a:chOff x="0" y="0"/>
            <a:chExt cx="1151116" cy="1507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51115" cy="150773"/>
            </a:xfrm>
            <a:custGeom>
              <a:avLst/>
              <a:gdLst/>
              <a:ahLst/>
              <a:cxnLst/>
              <a:rect l="l" t="t" r="r" b="b"/>
              <a:pathLst>
                <a:path w="1151115" h="150773">
                  <a:moveTo>
                    <a:pt x="0" y="0"/>
                  </a:moveTo>
                  <a:lnTo>
                    <a:pt x="1151115" y="0"/>
                  </a:lnTo>
                  <a:lnTo>
                    <a:pt x="1151115" y="150773"/>
                  </a:lnTo>
                  <a:lnTo>
                    <a:pt x="0" y="150773"/>
                  </a:ln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525"/>
              <a:ext cx="1151116" cy="1412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429986" y="5609101"/>
            <a:ext cx="1763575" cy="1763575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13089555" y="5872548"/>
            <a:ext cx="444437" cy="444437"/>
          </a:xfrm>
          <a:custGeom>
            <a:avLst/>
            <a:gdLst/>
            <a:ahLst/>
            <a:cxnLst/>
            <a:rect l="l" t="t" r="r" b="b"/>
            <a:pathLst>
              <a:path w="444437" h="444437">
                <a:moveTo>
                  <a:pt x="0" y="0"/>
                </a:moveTo>
                <a:lnTo>
                  <a:pt x="444438" y="0"/>
                </a:lnTo>
                <a:lnTo>
                  <a:pt x="444438" y="444438"/>
                </a:lnTo>
                <a:lnTo>
                  <a:pt x="0" y="444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8" name="TextBox 38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09</a:t>
            </a:r>
          </a:p>
        </p:txBody>
      </p:sp>
      <p:sp>
        <p:nvSpPr>
          <p:cNvPr id="39" name="TextBox 39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  <p:sp>
        <p:nvSpPr>
          <p:cNvPr id="40" name="TextBox 40"/>
          <p:cNvSpPr txBox="1"/>
          <p:nvPr/>
        </p:nvSpPr>
        <p:spPr>
          <a:xfrm rot="-600">
            <a:off x="1028783" y="1077645"/>
            <a:ext cx="13548184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A Paragem na Via começa agora</a:t>
            </a:r>
          </a:p>
        </p:txBody>
      </p:sp>
      <p:sp>
        <p:nvSpPr>
          <p:cNvPr id="41" name="TextBox 41"/>
          <p:cNvSpPr txBox="1"/>
          <p:nvPr/>
        </p:nvSpPr>
        <p:spPr>
          <a:xfrm rot="-600">
            <a:off x="1028783" y="1952581"/>
            <a:ext cx="10140763" cy="863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a chegar a mais empresas</a:t>
            </a:r>
          </a:p>
        </p:txBody>
      </p:sp>
      <p:sp>
        <p:nvSpPr>
          <p:cNvPr id="42" name="TextBox 42"/>
          <p:cNvSpPr txBox="1"/>
          <p:nvPr/>
        </p:nvSpPr>
        <p:spPr>
          <a:xfrm rot="-600">
            <a:off x="1057309" y="3790627"/>
            <a:ext cx="3421227" cy="343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23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Implementação inicial</a:t>
            </a:r>
          </a:p>
        </p:txBody>
      </p:sp>
      <p:sp>
        <p:nvSpPr>
          <p:cNvPr id="43" name="TextBox 43"/>
          <p:cNvSpPr txBox="1"/>
          <p:nvPr/>
        </p:nvSpPr>
        <p:spPr>
          <a:xfrm rot="-600">
            <a:off x="1047828" y="4386865"/>
            <a:ext cx="3222304" cy="8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A campanha foi testada num contexto empresarial real.</a:t>
            </a:r>
          </a:p>
        </p:txBody>
      </p:sp>
      <p:sp>
        <p:nvSpPr>
          <p:cNvPr id="44" name="TextBox 44"/>
          <p:cNvSpPr txBox="1"/>
          <p:nvPr/>
        </p:nvSpPr>
        <p:spPr>
          <a:xfrm rot="-600">
            <a:off x="6851942" y="3790627"/>
            <a:ext cx="3421227" cy="343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23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Partilha com o setor</a:t>
            </a:r>
          </a:p>
        </p:txBody>
      </p:sp>
      <p:sp>
        <p:nvSpPr>
          <p:cNvPr id="45" name="TextBox 45"/>
          <p:cNvSpPr txBox="1"/>
          <p:nvPr/>
        </p:nvSpPr>
        <p:spPr>
          <a:xfrm rot="-600">
            <a:off x="6842461" y="4386865"/>
            <a:ext cx="3222304" cy="8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A iniciativa é agora apresentada aos associados da ANTRAM.</a:t>
            </a:r>
          </a:p>
        </p:txBody>
      </p:sp>
      <p:sp>
        <p:nvSpPr>
          <p:cNvPr id="46" name="TextBox 46"/>
          <p:cNvSpPr txBox="1"/>
          <p:nvPr/>
        </p:nvSpPr>
        <p:spPr>
          <a:xfrm rot="-600">
            <a:off x="12526052" y="3790557"/>
            <a:ext cx="4230131" cy="343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23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Novas implementações</a:t>
            </a:r>
          </a:p>
        </p:txBody>
      </p:sp>
      <p:sp>
        <p:nvSpPr>
          <p:cNvPr id="47" name="TextBox 47"/>
          <p:cNvSpPr txBox="1"/>
          <p:nvPr/>
        </p:nvSpPr>
        <p:spPr>
          <a:xfrm rot="-600">
            <a:off x="12516572" y="4386776"/>
            <a:ext cx="4239565" cy="8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Cada empresa interessada pode avançar com uma implementação adaptada à sua realidade.</a:t>
            </a:r>
          </a:p>
        </p:txBody>
      </p:sp>
      <p:sp>
        <p:nvSpPr>
          <p:cNvPr id="48" name="TextBox 48"/>
          <p:cNvSpPr txBox="1"/>
          <p:nvPr/>
        </p:nvSpPr>
        <p:spPr>
          <a:xfrm rot="-600">
            <a:off x="2499029" y="7993254"/>
            <a:ext cx="5912548" cy="352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7"/>
              </a:lnSpc>
            </a:pPr>
            <a:r>
              <a:rPr lang="en-US" sz="2380" spc="-21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Mais empresas envolvidas significa</a:t>
            </a:r>
          </a:p>
        </p:txBody>
      </p:sp>
      <p:sp>
        <p:nvSpPr>
          <p:cNvPr id="49" name="TextBox 49"/>
          <p:cNvSpPr txBox="1"/>
          <p:nvPr/>
        </p:nvSpPr>
        <p:spPr>
          <a:xfrm rot="-600">
            <a:off x="7415484" y="7992711"/>
            <a:ext cx="12140995" cy="352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7"/>
              </a:lnSpc>
            </a:pPr>
            <a:r>
              <a:rPr lang="en-US" sz="2380" spc="-21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mais oportunidades para fazer chegar a mensagem aos motoristas.</a:t>
            </a:r>
          </a:p>
        </p:txBody>
      </p:sp>
      <p:sp>
        <p:nvSpPr>
          <p:cNvPr id="50" name="TextBox 50"/>
          <p:cNvSpPr txBox="1"/>
          <p:nvPr/>
        </p:nvSpPr>
        <p:spPr>
          <a:xfrm rot="-600">
            <a:off x="1047794" y="5541643"/>
            <a:ext cx="1982768" cy="46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3 982</a:t>
            </a:r>
          </a:p>
        </p:txBody>
      </p:sp>
      <p:sp>
        <p:nvSpPr>
          <p:cNvPr id="51" name="TextBox 51"/>
          <p:cNvSpPr txBox="1"/>
          <p:nvPr/>
        </p:nvSpPr>
        <p:spPr>
          <a:xfrm rot="-600">
            <a:off x="1057319" y="6195220"/>
            <a:ext cx="1982768" cy="46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98%</a:t>
            </a:r>
          </a:p>
        </p:txBody>
      </p:sp>
      <p:sp>
        <p:nvSpPr>
          <p:cNvPr id="52" name="TextBox 52"/>
          <p:cNvSpPr txBox="1"/>
          <p:nvPr/>
        </p:nvSpPr>
        <p:spPr>
          <a:xfrm rot="-600">
            <a:off x="1047794" y="6847574"/>
            <a:ext cx="991341" cy="467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99%</a:t>
            </a:r>
          </a:p>
        </p:txBody>
      </p:sp>
      <p:sp>
        <p:nvSpPr>
          <p:cNvPr id="53" name="TextBox 53"/>
          <p:cNvSpPr txBox="1"/>
          <p:nvPr/>
        </p:nvSpPr>
        <p:spPr>
          <a:xfrm rot="-600">
            <a:off x="2237707" y="5620091"/>
            <a:ext cx="2595383" cy="30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pessoas alcançadas</a:t>
            </a:r>
          </a:p>
        </p:txBody>
      </p:sp>
      <p:sp>
        <p:nvSpPr>
          <p:cNvPr id="54" name="TextBox 54"/>
          <p:cNvSpPr txBox="1"/>
          <p:nvPr/>
        </p:nvSpPr>
        <p:spPr>
          <a:xfrm rot="-600">
            <a:off x="2048729" y="6295051"/>
            <a:ext cx="2973338" cy="30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maior perceção do risco</a:t>
            </a:r>
          </a:p>
        </p:txBody>
      </p:sp>
      <p:sp>
        <p:nvSpPr>
          <p:cNvPr id="55" name="TextBox 55"/>
          <p:cNvSpPr txBox="1"/>
          <p:nvPr/>
        </p:nvSpPr>
        <p:spPr>
          <a:xfrm rot="-600">
            <a:off x="2048729" y="6926022"/>
            <a:ext cx="3570639" cy="301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intenção de prática segura</a:t>
            </a:r>
          </a:p>
        </p:txBody>
      </p:sp>
      <p:sp>
        <p:nvSpPr>
          <p:cNvPr id="56" name="TextBox 56"/>
          <p:cNvSpPr txBox="1"/>
          <p:nvPr/>
        </p:nvSpPr>
        <p:spPr>
          <a:xfrm rot="-600">
            <a:off x="14467205" y="5911304"/>
            <a:ext cx="2595383" cy="10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4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Mais </a:t>
            </a:r>
          </a:p>
          <a:p>
            <a:pPr algn="l">
              <a:lnSpc>
                <a:spcPts val="2664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Mais </a:t>
            </a:r>
          </a:p>
          <a:p>
            <a:pPr algn="l">
              <a:lnSpc>
                <a:spcPts val="2664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alcançados.</a:t>
            </a:r>
          </a:p>
        </p:txBody>
      </p:sp>
      <p:sp>
        <p:nvSpPr>
          <p:cNvPr id="57" name="Freeform 57"/>
          <p:cNvSpPr/>
          <p:nvPr/>
        </p:nvSpPr>
        <p:spPr>
          <a:xfrm>
            <a:off x="12736867" y="6507075"/>
            <a:ext cx="444437" cy="444437"/>
          </a:xfrm>
          <a:custGeom>
            <a:avLst/>
            <a:gdLst/>
            <a:ahLst/>
            <a:cxnLst/>
            <a:rect l="l" t="t" r="r" b="b"/>
            <a:pathLst>
              <a:path w="444437" h="444437">
                <a:moveTo>
                  <a:pt x="0" y="0"/>
                </a:moveTo>
                <a:lnTo>
                  <a:pt x="444437" y="0"/>
                </a:lnTo>
                <a:lnTo>
                  <a:pt x="444437" y="444437"/>
                </a:lnTo>
                <a:lnTo>
                  <a:pt x="0" y="444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8" name="Freeform 58"/>
          <p:cNvSpPr/>
          <p:nvPr/>
        </p:nvSpPr>
        <p:spPr>
          <a:xfrm>
            <a:off x="13473781" y="6507075"/>
            <a:ext cx="444437" cy="444437"/>
          </a:xfrm>
          <a:custGeom>
            <a:avLst/>
            <a:gdLst/>
            <a:ahLst/>
            <a:cxnLst/>
            <a:rect l="l" t="t" r="r" b="b"/>
            <a:pathLst>
              <a:path w="444437" h="444437">
                <a:moveTo>
                  <a:pt x="0" y="0"/>
                </a:moveTo>
                <a:lnTo>
                  <a:pt x="444437" y="0"/>
                </a:lnTo>
                <a:lnTo>
                  <a:pt x="444437" y="444437"/>
                </a:lnTo>
                <a:lnTo>
                  <a:pt x="0" y="444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9" name="TextBox 59"/>
          <p:cNvSpPr txBox="1"/>
          <p:nvPr/>
        </p:nvSpPr>
        <p:spPr>
          <a:xfrm rot="-600">
            <a:off x="15122170" y="5948006"/>
            <a:ext cx="3421227" cy="312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21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empresas.</a:t>
            </a:r>
          </a:p>
        </p:txBody>
      </p:sp>
      <p:sp>
        <p:nvSpPr>
          <p:cNvPr id="60" name="TextBox 60"/>
          <p:cNvSpPr txBox="1"/>
          <p:nvPr/>
        </p:nvSpPr>
        <p:spPr>
          <a:xfrm rot="-600">
            <a:off x="15122170" y="6283481"/>
            <a:ext cx="3421227" cy="312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21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motoristas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70622" y="9228519"/>
            <a:ext cx="1047782" cy="777850"/>
          </a:xfrm>
          <a:custGeom>
            <a:avLst/>
            <a:gdLst/>
            <a:ahLst/>
            <a:cxnLst/>
            <a:rect l="l" t="t" r="r" b="b"/>
            <a:pathLst>
              <a:path w="1047782" h="777850">
                <a:moveTo>
                  <a:pt x="0" y="0"/>
                </a:moveTo>
                <a:lnTo>
                  <a:pt x="1047782" y="0"/>
                </a:lnTo>
                <a:lnTo>
                  <a:pt x="1047782" y="777849"/>
                </a:lnTo>
                <a:lnTo>
                  <a:pt x="0" y="777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5248848" y="9237494"/>
            <a:ext cx="2528488" cy="802795"/>
          </a:xfrm>
          <a:custGeom>
            <a:avLst/>
            <a:gdLst/>
            <a:ahLst/>
            <a:cxnLst/>
            <a:rect l="l" t="t" r="r" b="b"/>
            <a:pathLst>
              <a:path w="2528488" h="802795">
                <a:moveTo>
                  <a:pt x="0" y="0"/>
                </a:moveTo>
                <a:lnTo>
                  <a:pt x="2528488" y="0"/>
                </a:lnTo>
                <a:lnTo>
                  <a:pt x="2528488" y="802795"/>
                </a:lnTo>
                <a:lnTo>
                  <a:pt x="0" y="802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AutoShape 4"/>
          <p:cNvSpPr/>
          <p:nvPr/>
        </p:nvSpPr>
        <p:spPr>
          <a:xfrm flipV="1">
            <a:off x="13384708" y="9203691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13511881" y="9181374"/>
            <a:ext cx="1472460" cy="892250"/>
          </a:xfrm>
          <a:custGeom>
            <a:avLst/>
            <a:gdLst/>
            <a:ahLst/>
            <a:cxnLst/>
            <a:rect l="l" t="t" r="r" b="b"/>
            <a:pathLst>
              <a:path w="1472460" h="892250">
                <a:moveTo>
                  <a:pt x="0" y="0"/>
                </a:moveTo>
                <a:lnTo>
                  <a:pt x="1472459" y="0"/>
                </a:lnTo>
                <a:lnTo>
                  <a:pt x="1472459" y="892250"/>
                </a:lnTo>
                <a:lnTo>
                  <a:pt x="0" y="89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31825" t="-1521176" r="-261050" b="-1440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AutoShape 6"/>
          <p:cNvSpPr/>
          <p:nvPr/>
        </p:nvSpPr>
        <p:spPr>
          <a:xfrm flipV="1">
            <a:off x="15033323" y="9192673"/>
            <a:ext cx="0" cy="847615"/>
          </a:xfrm>
          <a:prstGeom prst="line">
            <a:avLst/>
          </a:prstGeom>
          <a:ln w="19050" cap="flat">
            <a:solidFill>
              <a:srgbClr val="424A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7" name="AutoShape 7"/>
          <p:cNvSpPr/>
          <p:nvPr/>
        </p:nvSpPr>
        <p:spPr>
          <a:xfrm>
            <a:off x="-85589" y="8990722"/>
            <a:ext cx="18648062" cy="0"/>
          </a:xfrm>
          <a:prstGeom prst="line">
            <a:avLst/>
          </a:prstGeom>
          <a:ln w="19050" cap="flat">
            <a:solidFill>
              <a:srgbClr val="AFDCF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8" name="AutoShape 8"/>
          <p:cNvSpPr/>
          <p:nvPr/>
        </p:nvSpPr>
        <p:spPr>
          <a:xfrm>
            <a:off x="1506061" y="5640706"/>
            <a:ext cx="0" cy="2006471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9" name="AutoShape 9"/>
          <p:cNvSpPr/>
          <p:nvPr/>
        </p:nvSpPr>
        <p:spPr>
          <a:xfrm>
            <a:off x="1506061" y="4076259"/>
            <a:ext cx="0" cy="2006471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3351963"/>
            <a:ext cx="954722" cy="95472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09650" y="5365099"/>
            <a:ext cx="954722" cy="95472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09650" y="7378235"/>
            <a:ext cx="954722" cy="95472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F4FB"/>
            </a:solidFill>
          </p:spPr>
          <p:txBody>
            <a:bodyPr/>
            <a:lstStyle/>
            <a:p>
              <a:endParaRPr lang="pt-P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535030" y="3351963"/>
            <a:ext cx="972336" cy="1262775"/>
          </a:xfrm>
          <a:custGeom>
            <a:avLst/>
            <a:gdLst/>
            <a:ahLst/>
            <a:cxnLst/>
            <a:rect l="l" t="t" r="r" b="b"/>
            <a:pathLst>
              <a:path w="972336" h="1262775">
                <a:moveTo>
                  <a:pt x="0" y="0"/>
                </a:moveTo>
                <a:lnTo>
                  <a:pt x="972337" y="0"/>
                </a:lnTo>
                <a:lnTo>
                  <a:pt x="972337" y="1262775"/>
                </a:lnTo>
                <a:lnTo>
                  <a:pt x="0" y="1262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0" name="Freeform 20"/>
          <p:cNvSpPr/>
          <p:nvPr/>
        </p:nvSpPr>
        <p:spPr>
          <a:xfrm>
            <a:off x="2417442" y="5329661"/>
            <a:ext cx="1207512" cy="990159"/>
          </a:xfrm>
          <a:custGeom>
            <a:avLst/>
            <a:gdLst/>
            <a:ahLst/>
            <a:cxnLst/>
            <a:rect l="l" t="t" r="r" b="b"/>
            <a:pathLst>
              <a:path w="1207512" h="990159">
                <a:moveTo>
                  <a:pt x="0" y="0"/>
                </a:moveTo>
                <a:lnTo>
                  <a:pt x="1207512" y="0"/>
                </a:lnTo>
                <a:lnTo>
                  <a:pt x="1207512" y="990160"/>
                </a:lnTo>
                <a:lnTo>
                  <a:pt x="0" y="9901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1" name="Freeform 21"/>
          <p:cNvSpPr/>
          <p:nvPr/>
        </p:nvSpPr>
        <p:spPr>
          <a:xfrm>
            <a:off x="2417442" y="7334266"/>
            <a:ext cx="1161067" cy="1161067"/>
          </a:xfrm>
          <a:custGeom>
            <a:avLst/>
            <a:gdLst/>
            <a:ahLst/>
            <a:cxnLst/>
            <a:rect l="l" t="t" r="r" b="b"/>
            <a:pathLst>
              <a:path w="1161067" h="1161067">
                <a:moveTo>
                  <a:pt x="0" y="0"/>
                </a:moveTo>
                <a:lnTo>
                  <a:pt x="1161068" y="0"/>
                </a:lnTo>
                <a:lnTo>
                  <a:pt x="1161068" y="1161067"/>
                </a:lnTo>
                <a:lnTo>
                  <a:pt x="0" y="1161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2" name="TextBox 22"/>
          <p:cNvSpPr txBox="1"/>
          <p:nvPr/>
        </p:nvSpPr>
        <p:spPr>
          <a:xfrm rot="-600">
            <a:off x="1028857" y="1077773"/>
            <a:ext cx="12089399" cy="1701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4"/>
              </a:lnSpc>
            </a:pPr>
            <a:r>
              <a:rPr lang="en-US" sz="60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Quer implementar a campanha na sua empresa?</a:t>
            </a:r>
          </a:p>
        </p:txBody>
      </p:sp>
      <p:sp>
        <p:nvSpPr>
          <p:cNvPr id="23" name="TextBox 23"/>
          <p:cNvSpPr txBox="1"/>
          <p:nvPr/>
        </p:nvSpPr>
        <p:spPr>
          <a:xfrm rot="-600">
            <a:off x="4027066" y="5859029"/>
            <a:ext cx="5821994" cy="872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A Ascendi entra em contacto para conhecer a realidade da empresa, o número de motoristas e de instalações disponíveis.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1513041" y="2440822"/>
            <a:ext cx="5470140" cy="6078276"/>
            <a:chOff x="0" y="0"/>
            <a:chExt cx="1440695" cy="160086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40695" cy="1600863"/>
            </a:xfrm>
            <a:custGeom>
              <a:avLst/>
              <a:gdLst/>
              <a:ahLst/>
              <a:cxnLst/>
              <a:rect l="l" t="t" r="r" b="b"/>
              <a:pathLst>
                <a:path w="1440695" h="1600863">
                  <a:moveTo>
                    <a:pt x="16984" y="0"/>
                  </a:moveTo>
                  <a:lnTo>
                    <a:pt x="1423712" y="0"/>
                  </a:lnTo>
                  <a:cubicBezTo>
                    <a:pt x="1428216" y="0"/>
                    <a:pt x="1432536" y="1789"/>
                    <a:pt x="1435721" y="4974"/>
                  </a:cubicBezTo>
                  <a:cubicBezTo>
                    <a:pt x="1438906" y="8159"/>
                    <a:pt x="1440695" y="12479"/>
                    <a:pt x="1440695" y="16984"/>
                  </a:cubicBezTo>
                  <a:lnTo>
                    <a:pt x="1440695" y="1583879"/>
                  </a:lnTo>
                  <a:cubicBezTo>
                    <a:pt x="1440695" y="1588383"/>
                    <a:pt x="1438906" y="1592703"/>
                    <a:pt x="1435721" y="1595888"/>
                  </a:cubicBezTo>
                  <a:cubicBezTo>
                    <a:pt x="1432536" y="1599073"/>
                    <a:pt x="1428216" y="1600863"/>
                    <a:pt x="1423712" y="1600863"/>
                  </a:cubicBezTo>
                  <a:lnTo>
                    <a:pt x="16984" y="1600863"/>
                  </a:lnTo>
                  <a:cubicBezTo>
                    <a:pt x="12479" y="1600863"/>
                    <a:pt x="8159" y="1599073"/>
                    <a:pt x="4974" y="1595888"/>
                  </a:cubicBezTo>
                  <a:cubicBezTo>
                    <a:pt x="1789" y="1592703"/>
                    <a:pt x="0" y="1588383"/>
                    <a:pt x="0" y="1583879"/>
                  </a:cubicBezTo>
                  <a:lnTo>
                    <a:pt x="0" y="16984"/>
                  </a:lnTo>
                  <a:cubicBezTo>
                    <a:pt x="0" y="12479"/>
                    <a:pt x="1789" y="8159"/>
                    <a:pt x="4974" y="4974"/>
                  </a:cubicBezTo>
                  <a:cubicBezTo>
                    <a:pt x="8159" y="1789"/>
                    <a:pt x="12479" y="0"/>
                    <a:pt x="16984" y="0"/>
                  </a:cubicBezTo>
                  <a:close/>
                </a:path>
              </a:pathLst>
            </a:custGeom>
            <a:solidFill>
              <a:srgbClr val="E8F4FB"/>
            </a:solidFill>
            <a:ln w="19050" cap="sq">
              <a:solidFill>
                <a:srgbClr val="5BACD1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9525"/>
              <a:ext cx="1440695" cy="1591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 rot="-600">
            <a:off x="1155456" y="3514351"/>
            <a:ext cx="799332" cy="67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9"/>
              </a:lnSpc>
            </a:pPr>
            <a:r>
              <a:rPr lang="en-US" sz="4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01</a:t>
            </a:r>
          </a:p>
        </p:txBody>
      </p:sp>
      <p:sp>
        <p:nvSpPr>
          <p:cNvPr id="28" name="TextBox 28"/>
          <p:cNvSpPr txBox="1"/>
          <p:nvPr/>
        </p:nvSpPr>
        <p:spPr>
          <a:xfrm rot="-600">
            <a:off x="1126881" y="5527487"/>
            <a:ext cx="799332" cy="67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9"/>
              </a:lnSpc>
            </a:pPr>
            <a:r>
              <a:rPr lang="en-US" sz="4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02</a:t>
            </a:r>
          </a:p>
        </p:txBody>
      </p:sp>
      <p:sp>
        <p:nvSpPr>
          <p:cNvPr id="29" name="TextBox 29"/>
          <p:cNvSpPr txBox="1"/>
          <p:nvPr/>
        </p:nvSpPr>
        <p:spPr>
          <a:xfrm rot="-600">
            <a:off x="1126881" y="7540623"/>
            <a:ext cx="799332" cy="677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9"/>
              </a:lnSpc>
            </a:pPr>
            <a:r>
              <a:rPr lang="en-US" sz="4799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03</a:t>
            </a:r>
          </a:p>
        </p:txBody>
      </p:sp>
      <p:sp>
        <p:nvSpPr>
          <p:cNvPr id="30" name="TextBox 30"/>
          <p:cNvSpPr txBox="1"/>
          <p:nvPr/>
        </p:nvSpPr>
        <p:spPr>
          <a:xfrm rot="-600">
            <a:off x="4027021" y="3419330"/>
            <a:ext cx="3421227" cy="343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23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Manifestar interesse</a:t>
            </a:r>
          </a:p>
        </p:txBody>
      </p:sp>
      <p:sp>
        <p:nvSpPr>
          <p:cNvPr id="31" name="TextBox 31"/>
          <p:cNvSpPr txBox="1"/>
          <p:nvPr/>
        </p:nvSpPr>
        <p:spPr>
          <a:xfrm rot="-600">
            <a:off x="4027041" y="3960621"/>
            <a:ext cx="5421949" cy="586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Preencher um breve formulário com algumas informações sobre a empresa.</a:t>
            </a:r>
          </a:p>
        </p:txBody>
      </p:sp>
      <p:sp>
        <p:nvSpPr>
          <p:cNvPr id="32" name="TextBox 32"/>
          <p:cNvSpPr txBox="1"/>
          <p:nvPr/>
        </p:nvSpPr>
        <p:spPr>
          <a:xfrm rot="-600">
            <a:off x="4027021" y="5317692"/>
            <a:ext cx="4347924" cy="343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23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Preparar a implementação</a:t>
            </a:r>
          </a:p>
        </p:txBody>
      </p:sp>
      <p:sp>
        <p:nvSpPr>
          <p:cNvPr id="33" name="TextBox 33"/>
          <p:cNvSpPr txBox="1"/>
          <p:nvPr/>
        </p:nvSpPr>
        <p:spPr>
          <a:xfrm rot="-600">
            <a:off x="4027021" y="7504160"/>
            <a:ext cx="4347924" cy="343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9"/>
              </a:lnSpc>
            </a:pPr>
            <a:r>
              <a:rPr lang="en-US" sz="2399">
                <a:solidFill>
                  <a:srgbClr val="111B4C"/>
                </a:solidFill>
                <a:latin typeface="NewJuneBold 2"/>
                <a:ea typeface="NewJuneBold 2"/>
                <a:cs typeface="NewJuneBold 2"/>
                <a:sym typeface="NewJuneBold 2"/>
              </a:rPr>
              <a:t>Definir os materiais</a:t>
            </a:r>
          </a:p>
        </p:txBody>
      </p:sp>
      <p:sp>
        <p:nvSpPr>
          <p:cNvPr id="34" name="TextBox 34"/>
          <p:cNvSpPr txBox="1"/>
          <p:nvPr/>
        </p:nvSpPr>
        <p:spPr>
          <a:xfrm rot="-600">
            <a:off x="4027041" y="8045532"/>
            <a:ext cx="5421949" cy="586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3"/>
              </a:lnSpc>
            </a:pPr>
            <a:r>
              <a:rPr lang="en-US" sz="2049">
                <a:solidFill>
                  <a:srgbClr val="111B4C"/>
                </a:solidFill>
                <a:latin typeface="NewJuneLight"/>
                <a:ea typeface="NewJuneLight"/>
                <a:cs typeface="NewJuneLight"/>
                <a:sym typeface="NewJuneLight"/>
              </a:rPr>
              <a:t>Em conjunto, são definidos os materiais, as quantidades e os canais mais adequados.</a:t>
            </a:r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04977" y="3995974"/>
            <a:ext cx="4086269" cy="4086269"/>
          </a:xfrm>
          <a:prstGeom prst="rect">
            <a:avLst/>
          </a:prstGeom>
        </p:spPr>
      </p:pic>
      <p:sp>
        <p:nvSpPr>
          <p:cNvPr id="36" name="TextBox 36"/>
          <p:cNvSpPr txBox="1"/>
          <p:nvPr/>
        </p:nvSpPr>
        <p:spPr>
          <a:xfrm rot="-600">
            <a:off x="12134880" y="2940092"/>
            <a:ext cx="4469897" cy="91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Manifeste o interesse da sua empresa</a:t>
            </a:r>
          </a:p>
        </p:txBody>
      </p:sp>
      <p:sp>
        <p:nvSpPr>
          <p:cNvPr id="37" name="AutoShape 37"/>
          <p:cNvSpPr/>
          <p:nvPr/>
        </p:nvSpPr>
        <p:spPr>
          <a:xfrm flipV="1">
            <a:off x="1224778" y="438424"/>
            <a:ext cx="0" cy="185764"/>
          </a:xfrm>
          <a:prstGeom prst="line">
            <a:avLst/>
          </a:prstGeom>
          <a:ln w="19050" cap="flat">
            <a:solidFill>
              <a:srgbClr val="009DDC">
                <a:alpha val="7764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38" name="TextBox 38"/>
          <p:cNvSpPr txBox="1"/>
          <p:nvPr/>
        </p:nvSpPr>
        <p:spPr>
          <a:xfrm rot="-600">
            <a:off x="832453" y="406034"/>
            <a:ext cx="316550" cy="250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10</a:t>
            </a:r>
          </a:p>
        </p:txBody>
      </p:sp>
      <p:sp>
        <p:nvSpPr>
          <p:cNvPr id="39" name="TextBox 39"/>
          <p:cNvSpPr txBox="1"/>
          <p:nvPr/>
        </p:nvSpPr>
        <p:spPr>
          <a:xfrm rot="-600">
            <a:off x="1355980" y="425968"/>
            <a:ext cx="2030309" cy="198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5"/>
              </a:lnSpc>
            </a:pPr>
            <a:r>
              <a:rPr lang="en-US" sz="1399" spc="184">
                <a:solidFill>
                  <a:srgbClr val="008CCC"/>
                </a:solidFill>
                <a:latin typeface="NewJuneLight"/>
                <a:ea typeface="NewJuneLight"/>
                <a:cs typeface="NewJuneLight"/>
                <a:sym typeface="NewJuneLight"/>
              </a:rPr>
              <a:t>PARAGEM NA VIA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9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-600">
            <a:off x="1028846" y="3655742"/>
            <a:ext cx="15524283" cy="1306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00"/>
              </a:lnSpc>
            </a:pPr>
            <a:r>
              <a:rPr lang="en-US" sz="9800">
                <a:solidFill>
                  <a:srgbClr val="FFFFFF"/>
                </a:solidFill>
                <a:latin typeface="NewJuneBold 1"/>
                <a:ea typeface="NewJuneBold 1"/>
                <a:cs typeface="NewJuneBold 1"/>
                <a:sym typeface="NewJuneBold 1"/>
              </a:rPr>
              <a:t>Questões?</a:t>
            </a:r>
          </a:p>
        </p:txBody>
      </p:sp>
      <p:sp>
        <p:nvSpPr>
          <p:cNvPr id="3" name="Freeform 3"/>
          <p:cNvSpPr/>
          <p:nvPr/>
        </p:nvSpPr>
        <p:spPr>
          <a:xfrm>
            <a:off x="6357781" y="-5843108"/>
            <a:ext cx="20786376" cy="21973216"/>
          </a:xfrm>
          <a:custGeom>
            <a:avLst/>
            <a:gdLst/>
            <a:ahLst/>
            <a:cxnLst/>
            <a:rect l="l" t="t" r="r" b="b"/>
            <a:pathLst>
              <a:path w="20786376" h="21973216">
                <a:moveTo>
                  <a:pt x="0" y="0"/>
                </a:moveTo>
                <a:lnTo>
                  <a:pt x="20786376" y="0"/>
                </a:lnTo>
                <a:lnTo>
                  <a:pt x="20786376" y="21973216"/>
                </a:lnTo>
                <a:lnTo>
                  <a:pt x="0" y="219732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1000"/>
            </a:blip>
            <a:stretch>
              <a:fillRect l="-2854" r="-2854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TextBox 4"/>
          <p:cNvSpPr txBox="1"/>
          <p:nvPr/>
        </p:nvSpPr>
        <p:spPr>
          <a:xfrm rot="-600">
            <a:off x="1028756" y="5421187"/>
            <a:ext cx="11105975" cy="506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0"/>
              </a:lnSpc>
            </a:pPr>
            <a:r>
              <a:rPr lang="en-US" sz="3800">
                <a:solidFill>
                  <a:srgbClr val="FFFFFF"/>
                </a:solidFill>
                <a:latin typeface="NewJuneLight"/>
                <a:ea typeface="NewJuneLight"/>
                <a:cs typeface="NewJuneLight"/>
                <a:sym typeface="NewJuneLight"/>
              </a:rPr>
              <a:t>Campanha • Materiais • Implementação</a:t>
            </a:r>
          </a:p>
        </p:txBody>
      </p:sp>
      <p:sp>
        <p:nvSpPr>
          <p:cNvPr id="5" name="Freeform 5"/>
          <p:cNvSpPr/>
          <p:nvPr/>
        </p:nvSpPr>
        <p:spPr>
          <a:xfrm>
            <a:off x="4293388" y="778568"/>
            <a:ext cx="4245423" cy="2535081"/>
          </a:xfrm>
          <a:custGeom>
            <a:avLst/>
            <a:gdLst/>
            <a:ahLst/>
            <a:cxnLst/>
            <a:rect l="l" t="t" r="r" b="b"/>
            <a:pathLst>
              <a:path w="4245423" h="2535081">
                <a:moveTo>
                  <a:pt x="0" y="0"/>
                </a:moveTo>
                <a:lnTo>
                  <a:pt x="4245423" y="0"/>
                </a:lnTo>
                <a:lnTo>
                  <a:pt x="4245423" y="2535080"/>
                </a:lnTo>
                <a:lnTo>
                  <a:pt x="0" y="2535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1787" t="-399388" b="-132355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1028700" y="1504770"/>
            <a:ext cx="1226150" cy="911327"/>
          </a:xfrm>
          <a:custGeom>
            <a:avLst/>
            <a:gdLst/>
            <a:ahLst/>
            <a:cxnLst/>
            <a:rect l="l" t="t" r="r" b="b"/>
            <a:pathLst>
              <a:path w="1226150" h="911327">
                <a:moveTo>
                  <a:pt x="0" y="0"/>
                </a:moveTo>
                <a:lnTo>
                  <a:pt x="1226150" y="0"/>
                </a:lnTo>
                <a:lnTo>
                  <a:pt x="1226150" y="911328"/>
                </a:lnTo>
                <a:lnTo>
                  <a:pt x="0" y="9113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AutoShape 7"/>
          <p:cNvSpPr/>
          <p:nvPr/>
        </p:nvSpPr>
        <p:spPr>
          <a:xfrm flipV="1">
            <a:off x="2566487" y="1475716"/>
            <a:ext cx="0" cy="991908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2650965" y="1360186"/>
            <a:ext cx="1787465" cy="1162396"/>
          </a:xfrm>
          <a:custGeom>
            <a:avLst/>
            <a:gdLst/>
            <a:ahLst/>
            <a:cxnLst/>
            <a:rect l="l" t="t" r="r" b="b"/>
            <a:pathLst>
              <a:path w="1787465" h="1162396">
                <a:moveTo>
                  <a:pt x="0" y="0"/>
                </a:moveTo>
                <a:lnTo>
                  <a:pt x="1787465" y="0"/>
                </a:lnTo>
                <a:lnTo>
                  <a:pt x="1787465" y="1162396"/>
                </a:lnTo>
                <a:lnTo>
                  <a:pt x="0" y="1162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AutoShape 9"/>
          <p:cNvSpPr/>
          <p:nvPr/>
        </p:nvSpPr>
        <p:spPr>
          <a:xfrm flipV="1">
            <a:off x="4495751" y="1462822"/>
            <a:ext cx="0" cy="991908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grpSp>
        <p:nvGrpSpPr>
          <p:cNvPr id="10" name="Group 10"/>
          <p:cNvGrpSpPr/>
          <p:nvPr/>
        </p:nvGrpSpPr>
        <p:grpSpPr>
          <a:xfrm>
            <a:off x="11513041" y="2440822"/>
            <a:ext cx="5470140" cy="6078276"/>
            <a:chOff x="0" y="0"/>
            <a:chExt cx="1440695" cy="160086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40695" cy="1600863"/>
            </a:xfrm>
            <a:custGeom>
              <a:avLst/>
              <a:gdLst/>
              <a:ahLst/>
              <a:cxnLst/>
              <a:rect l="l" t="t" r="r" b="b"/>
              <a:pathLst>
                <a:path w="1440695" h="1600863">
                  <a:moveTo>
                    <a:pt x="16984" y="0"/>
                  </a:moveTo>
                  <a:lnTo>
                    <a:pt x="1423712" y="0"/>
                  </a:lnTo>
                  <a:cubicBezTo>
                    <a:pt x="1428216" y="0"/>
                    <a:pt x="1432536" y="1789"/>
                    <a:pt x="1435721" y="4974"/>
                  </a:cubicBezTo>
                  <a:cubicBezTo>
                    <a:pt x="1438906" y="8159"/>
                    <a:pt x="1440695" y="12479"/>
                    <a:pt x="1440695" y="16984"/>
                  </a:cubicBezTo>
                  <a:lnTo>
                    <a:pt x="1440695" y="1583879"/>
                  </a:lnTo>
                  <a:cubicBezTo>
                    <a:pt x="1440695" y="1588383"/>
                    <a:pt x="1438906" y="1592703"/>
                    <a:pt x="1435721" y="1595888"/>
                  </a:cubicBezTo>
                  <a:cubicBezTo>
                    <a:pt x="1432536" y="1599073"/>
                    <a:pt x="1428216" y="1600863"/>
                    <a:pt x="1423712" y="1600863"/>
                  </a:cubicBezTo>
                  <a:lnTo>
                    <a:pt x="16984" y="1600863"/>
                  </a:lnTo>
                  <a:cubicBezTo>
                    <a:pt x="12479" y="1600863"/>
                    <a:pt x="8159" y="1599073"/>
                    <a:pt x="4974" y="1595888"/>
                  </a:cubicBezTo>
                  <a:cubicBezTo>
                    <a:pt x="1789" y="1592703"/>
                    <a:pt x="0" y="1588383"/>
                    <a:pt x="0" y="1583879"/>
                  </a:cubicBezTo>
                  <a:lnTo>
                    <a:pt x="0" y="16984"/>
                  </a:lnTo>
                  <a:cubicBezTo>
                    <a:pt x="0" y="12479"/>
                    <a:pt x="1789" y="8159"/>
                    <a:pt x="4974" y="4974"/>
                  </a:cubicBezTo>
                  <a:cubicBezTo>
                    <a:pt x="8159" y="1789"/>
                    <a:pt x="12479" y="0"/>
                    <a:pt x="16984" y="0"/>
                  </a:cubicBezTo>
                  <a:close/>
                </a:path>
              </a:pathLst>
            </a:custGeom>
            <a:solidFill>
              <a:srgbClr val="E8F4FB"/>
            </a:solidFill>
            <a:ln w="19050" cap="sq">
              <a:solidFill>
                <a:srgbClr val="5BACD1"/>
              </a:solidFill>
              <a:prstDash val="solid"/>
              <a:miter/>
            </a:ln>
          </p:spPr>
          <p:txBody>
            <a:bodyPr/>
            <a:lstStyle/>
            <a:p>
              <a:endParaRPr lang="pt-P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1440695" cy="15913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63"/>
                </a:lnSpc>
              </a:pPr>
              <a:endParaRPr/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04977" y="3995974"/>
            <a:ext cx="4086269" cy="4086269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 rot="-600">
            <a:off x="12134880" y="2940092"/>
            <a:ext cx="4469897" cy="91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2"/>
              </a:lnSpc>
            </a:pPr>
            <a:r>
              <a:rPr lang="en-US" sz="3200">
                <a:solidFill>
                  <a:srgbClr val="008CCC"/>
                </a:solidFill>
                <a:latin typeface="NewJuneBold 2"/>
                <a:ea typeface="NewJuneBold 2"/>
                <a:cs typeface="NewJuneBold 2"/>
                <a:sym typeface="NewJuneBold 2"/>
              </a:rPr>
              <a:t>Manifeste o interesse da sua empresa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8272145"/>
            <a:ext cx="4888771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NewJuneRegular 2"/>
                <a:ea typeface="NewJuneRegular 2"/>
                <a:cs typeface="NewJuneRegular 2"/>
                <a:sym typeface="NewJuneRegular 2"/>
              </a:rPr>
              <a:t>bfpinto@ascendi.pt</a:t>
            </a: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NewJuneRegular 2"/>
                <a:ea typeface="NewJuneRegular 2"/>
                <a:cs typeface="NewJuneRegular 2"/>
                <a:sym typeface="NewJuneRegular 2"/>
              </a:rPr>
              <a:t>918 663 711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</Words>
  <Application>Microsoft Office PowerPoint</Application>
  <PresentationFormat>Personalizados</PresentationFormat>
  <Paragraphs>114</Paragraphs>
  <Slides>11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9" baseType="lpstr">
      <vt:lpstr>NewJuneBold 2</vt:lpstr>
      <vt:lpstr>Arial</vt:lpstr>
      <vt:lpstr>NewJuneRegular 1</vt:lpstr>
      <vt:lpstr>NewJuneBold 1</vt:lpstr>
      <vt:lpstr>Calibri</vt:lpstr>
      <vt:lpstr>NewJuneLight</vt:lpstr>
      <vt:lpstr>NewJuneRegular 2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Webinar Paragem na Via</dc:title>
  <cp:lastModifiedBy>Bárbara Pinto</cp:lastModifiedBy>
  <cp:revision>2</cp:revision>
  <dcterms:created xsi:type="dcterms:W3CDTF">2006-08-16T00:00:00Z</dcterms:created>
  <dcterms:modified xsi:type="dcterms:W3CDTF">2026-09-23T14:39:45Z</dcterms:modified>
  <dc:identifier>DAHVca8ShFo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2c3c27d-e07e-47eb-84b0-85eca1ccf888_Enabled">
    <vt:lpwstr>true</vt:lpwstr>
  </property>
  <property fmtid="{D5CDD505-2E9C-101B-9397-08002B2CF9AE}" pid="3" name="MSIP_Label_52c3c27d-e07e-47eb-84b0-85eca1ccf888_SetDate">
    <vt:lpwstr>2026-09-23T14:39:29Z</vt:lpwstr>
  </property>
  <property fmtid="{D5CDD505-2E9C-101B-9397-08002B2CF9AE}" pid="4" name="MSIP_Label_52c3c27d-e07e-47eb-84b0-85eca1ccf888_Method">
    <vt:lpwstr>Privileged</vt:lpwstr>
  </property>
  <property fmtid="{D5CDD505-2E9C-101B-9397-08002B2CF9AE}" pid="5" name="MSIP_Label_52c3c27d-e07e-47eb-84b0-85eca1ccf888_Name">
    <vt:lpwstr>defa4170-0d19-0005-0000-bc88714345d2</vt:lpwstr>
  </property>
  <property fmtid="{D5CDD505-2E9C-101B-9397-08002B2CF9AE}" pid="6" name="MSIP_Label_52c3c27d-e07e-47eb-84b0-85eca1ccf888_SiteId">
    <vt:lpwstr>8706a635-09e9-4ac8-ab77-532c7400fc4d</vt:lpwstr>
  </property>
  <property fmtid="{D5CDD505-2E9C-101B-9397-08002B2CF9AE}" pid="7" name="MSIP_Label_52c3c27d-e07e-47eb-84b0-85eca1ccf888_ActionId">
    <vt:lpwstr>5aa54dd0-3855-412c-b507-5728da94264d</vt:lpwstr>
  </property>
  <property fmtid="{D5CDD505-2E9C-101B-9397-08002B2CF9AE}" pid="8" name="MSIP_Label_52c3c27d-e07e-47eb-84b0-85eca1ccf888_ContentBits">
    <vt:lpwstr>0</vt:lpwstr>
  </property>
  <property fmtid="{D5CDD505-2E9C-101B-9397-08002B2CF9AE}" pid="9" name="MSIP_Label_52c3c27d-e07e-47eb-84b0-85eca1ccf888_Tag">
    <vt:lpwstr>10, 0, 1, 1</vt:lpwstr>
  </property>
</Properties>
</file>